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028" r:id="rId1"/>
  </p:sldMasterIdLst>
  <p:notesMasterIdLst>
    <p:notesMasterId r:id="rId4"/>
  </p:notesMasterIdLst>
  <p:sldIdLst>
    <p:sldId id="4093" r:id="rId2"/>
    <p:sldId id="4098" r:id="rId3"/>
  </p:sldIdLst>
  <p:sldSz cx="24377650" cy="13716000"/>
  <p:notesSz cx="7315200" cy="96012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Poppins" panose="00000500000000000000" pitchFamily="2" charset="0"/>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DB5"/>
    <a:srgbClr val="000000"/>
    <a:srgbClr val="111340"/>
    <a:srgbClr val="E2ECF1"/>
    <a:srgbClr val="F1F6F8"/>
    <a:srgbClr val="DBE9F0"/>
    <a:srgbClr val="073B4C"/>
    <a:srgbClr val="335FFE"/>
    <a:srgbClr val="ECF3F6"/>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1973" autoAdjust="0"/>
  </p:normalViewPr>
  <p:slideViewPr>
    <p:cSldViewPr snapToGrid="0" snapToObjects="1">
      <p:cViewPr varScale="1">
        <p:scale>
          <a:sx n="38" d="100"/>
          <a:sy n="38" d="100"/>
        </p:scale>
        <p:origin x="84" y="55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b="0" i="0">
                <a:latin typeface="Poppins" pitchFamily="2" charset="77"/>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b="0" i="0">
                <a:latin typeface="Poppins" pitchFamily="2" charset="77"/>
              </a:defRPr>
            </a:lvl1pPr>
          </a:lstStyle>
          <a:p>
            <a:fld id="{EFC10EE1-B198-C942-8235-326C972CBB30}" type="datetimeFigureOut">
              <a:rPr lang="en-US" smtClean="0"/>
              <a:pPr/>
              <a:t>4/20/2022</a:t>
            </a:fld>
            <a:endParaRPr lang="en-US"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b="0" i="0">
                <a:latin typeface="Poppins"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Poppins" pitchFamily="2" charset="77"/>
        <a:ea typeface="+mn-ea"/>
        <a:cs typeface="+mn-cs"/>
      </a:defRPr>
    </a:lvl1pPr>
    <a:lvl2pPr marL="914217" algn="l" defTabSz="914217" rtl="0" eaLnBrk="1" latinLnBrk="0" hangingPunct="1">
      <a:defRPr sz="2400" b="0" i="0" kern="1200">
        <a:solidFill>
          <a:schemeClr val="tx1"/>
        </a:solidFill>
        <a:latin typeface="Poppins" pitchFamily="2" charset="77"/>
        <a:ea typeface="+mn-ea"/>
        <a:cs typeface="+mn-cs"/>
      </a:defRPr>
    </a:lvl2pPr>
    <a:lvl3pPr marL="1828434" algn="l" defTabSz="914217" rtl="0" eaLnBrk="1" latinLnBrk="0" hangingPunct="1">
      <a:defRPr sz="2400" b="0" i="0" kern="1200">
        <a:solidFill>
          <a:schemeClr val="tx1"/>
        </a:solidFill>
        <a:latin typeface="Poppins" pitchFamily="2" charset="77"/>
        <a:ea typeface="+mn-ea"/>
        <a:cs typeface="+mn-cs"/>
      </a:defRPr>
    </a:lvl3pPr>
    <a:lvl4pPr marL="2742651" algn="l" defTabSz="914217" rtl="0" eaLnBrk="1" latinLnBrk="0" hangingPunct="1">
      <a:defRPr sz="2400" b="0" i="0" kern="1200">
        <a:solidFill>
          <a:schemeClr val="tx1"/>
        </a:solidFill>
        <a:latin typeface="Poppins" pitchFamily="2" charset="77"/>
        <a:ea typeface="+mn-ea"/>
        <a:cs typeface="+mn-cs"/>
      </a:defRPr>
    </a:lvl4pPr>
    <a:lvl5pPr marL="3656868" algn="l" defTabSz="914217" rtl="0" eaLnBrk="1" latinLnBrk="0" hangingPunct="1">
      <a:defRPr sz="2400" b="0" i="0" kern="1200">
        <a:solidFill>
          <a:schemeClr val="tx1"/>
        </a:solidFill>
        <a:latin typeface="Poppins"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A7D5-EE16-400D-95B6-1308B0E262DE}"/>
              </a:ext>
            </a:extLst>
          </p:cNvPr>
          <p:cNvSpPr>
            <a:spLocks noGrp="1"/>
          </p:cNvSpPr>
          <p:nvPr>
            <p:ph type="ctrTitle"/>
          </p:nvPr>
        </p:nvSpPr>
        <p:spPr>
          <a:xfrm>
            <a:off x="3047206" y="2244726"/>
            <a:ext cx="18283238" cy="4775200"/>
          </a:xfrm>
        </p:spPr>
        <p:txBody>
          <a:bodyPr anchor="b"/>
          <a:lstStyle>
            <a:lvl1pPr algn="ctr">
              <a:defRPr sz="11997"/>
            </a:lvl1pPr>
          </a:lstStyle>
          <a:p>
            <a:r>
              <a:rPr lang="en-US"/>
              <a:t>Click to edit Master title style</a:t>
            </a:r>
            <a:endParaRPr lang="en-CA"/>
          </a:p>
        </p:txBody>
      </p:sp>
      <p:sp>
        <p:nvSpPr>
          <p:cNvPr id="3" name="Subtitle 2">
            <a:extLst>
              <a:ext uri="{FF2B5EF4-FFF2-40B4-BE49-F238E27FC236}">
                <a16:creationId xmlns:a16="http://schemas.microsoft.com/office/drawing/2014/main" id="{B60234D1-CE0B-4B4A-991A-932B253A3CFE}"/>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45AC907-D945-48F9-8E91-B0D44BABA116}"/>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5" name="Footer Placeholder 4">
            <a:extLst>
              <a:ext uri="{FF2B5EF4-FFF2-40B4-BE49-F238E27FC236}">
                <a16:creationId xmlns:a16="http://schemas.microsoft.com/office/drawing/2014/main" id="{31889036-B583-4587-86ED-DCC7BC498E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053125-6B66-47BD-8345-C3FBC9EB3C9F}"/>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15690907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9C3D-7327-4275-8E0E-57CF6A7E0D8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E7642A-7F23-4316-A5FB-78E9247BB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BD35BA-E086-43A7-BA1B-E943FFC8AF7B}"/>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5" name="Footer Placeholder 4">
            <a:extLst>
              <a:ext uri="{FF2B5EF4-FFF2-40B4-BE49-F238E27FC236}">
                <a16:creationId xmlns:a16="http://schemas.microsoft.com/office/drawing/2014/main" id="{A5001A37-E34F-435E-81CF-24728A5CD5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B457E3-3275-4E87-9C42-EB9B51658772}"/>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6408221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65B54-7AF6-4328-BCD7-A045BE9F35C6}"/>
              </a:ext>
            </a:extLst>
          </p:cNvPr>
          <p:cNvSpPr>
            <a:spLocks noGrp="1"/>
          </p:cNvSpPr>
          <p:nvPr>
            <p:ph type="title" orient="vert"/>
          </p:nvPr>
        </p:nvSpPr>
        <p:spPr>
          <a:xfrm>
            <a:off x="17445256" y="730250"/>
            <a:ext cx="5256431" cy="1162367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3C046D-1C44-4980-85DC-79283050C4CE}"/>
              </a:ext>
            </a:extLst>
          </p:cNvPr>
          <p:cNvSpPr>
            <a:spLocks noGrp="1"/>
          </p:cNvSpPr>
          <p:nvPr>
            <p:ph type="body" orient="vert" idx="1"/>
          </p:nvPr>
        </p:nvSpPr>
        <p:spPr>
          <a:xfrm>
            <a:off x="1675963"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46211EE-6F56-42BB-AB9F-29763838C44C}"/>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5" name="Footer Placeholder 4">
            <a:extLst>
              <a:ext uri="{FF2B5EF4-FFF2-40B4-BE49-F238E27FC236}">
                <a16:creationId xmlns:a16="http://schemas.microsoft.com/office/drawing/2014/main" id="{81645C4C-3BB8-4F79-8047-93A5971E2C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987705-FB70-4D22-A028-9AF3B28688E7}"/>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26044633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930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0"/>
            <a:ext cx="10215191" cy="13716000"/>
          </a:xfrm>
          <a:custGeom>
            <a:avLst/>
            <a:gdLst>
              <a:gd name="connsiteX0" fmla="*/ 0 w 10215191"/>
              <a:gd name="connsiteY0" fmla="*/ 0 h 13716000"/>
              <a:gd name="connsiteX1" fmla="*/ 3287179 w 10215191"/>
              <a:gd name="connsiteY1" fmla="*/ 0 h 13716000"/>
              <a:gd name="connsiteX2" fmla="*/ 3291721 w 10215191"/>
              <a:gd name="connsiteY2" fmla="*/ 0 h 13716000"/>
              <a:gd name="connsiteX3" fmla="*/ 3357150 w 10215191"/>
              <a:gd name="connsiteY3" fmla="*/ 0 h 13716000"/>
              <a:gd name="connsiteX4" fmla="*/ 3357150 w 10215191"/>
              <a:gd name="connsiteY4" fmla="*/ 616 h 13716000"/>
              <a:gd name="connsiteX5" fmla="*/ 3551651 w 10215191"/>
              <a:gd name="connsiteY5" fmla="*/ 2445 h 13716000"/>
              <a:gd name="connsiteX6" fmla="*/ 8630593 w 10215191"/>
              <a:gd name="connsiteY6" fmla="*/ 2473603 h 13716000"/>
              <a:gd name="connsiteX7" fmla="*/ 9220109 w 10215191"/>
              <a:gd name="connsiteY7" fmla="*/ 10415788 h 13716000"/>
              <a:gd name="connsiteX8" fmla="*/ 3510257 w 10215191"/>
              <a:gd name="connsiteY8" fmla="*/ 13714729 h 13716000"/>
              <a:gd name="connsiteX9" fmla="*/ 3357150 w 10215191"/>
              <a:gd name="connsiteY9" fmla="*/ 13715148 h 13716000"/>
              <a:gd name="connsiteX10" fmla="*/ 3357150 w 10215191"/>
              <a:gd name="connsiteY10" fmla="*/ 13716000 h 13716000"/>
              <a:gd name="connsiteX11" fmla="*/ 0 w 10215191"/>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5191" h="13716000">
                <a:moveTo>
                  <a:pt x="0" y="0"/>
                </a:moveTo>
                <a:lnTo>
                  <a:pt x="3287179" y="0"/>
                </a:lnTo>
                <a:lnTo>
                  <a:pt x="3291721" y="0"/>
                </a:lnTo>
                <a:lnTo>
                  <a:pt x="3357150" y="0"/>
                </a:lnTo>
                <a:lnTo>
                  <a:pt x="3357150" y="616"/>
                </a:lnTo>
                <a:lnTo>
                  <a:pt x="3551651" y="2445"/>
                </a:lnTo>
                <a:cubicBezTo>
                  <a:pt x="5480388" y="57684"/>
                  <a:pt x="7344267" y="926442"/>
                  <a:pt x="8630593" y="2473603"/>
                </a:cubicBezTo>
                <a:cubicBezTo>
                  <a:pt x="10501613" y="4724020"/>
                  <a:pt x="10738377" y="7913799"/>
                  <a:pt x="9220109" y="10415788"/>
                </a:cubicBezTo>
                <a:cubicBezTo>
                  <a:pt x="7986516" y="12448653"/>
                  <a:pt x="5815207" y="13663476"/>
                  <a:pt x="3510257" y="13714729"/>
                </a:cubicBezTo>
                <a:lnTo>
                  <a:pt x="3357150" y="13715148"/>
                </a:lnTo>
                <a:lnTo>
                  <a:pt x="3357150" y="13716000"/>
                </a:lnTo>
                <a:lnTo>
                  <a:pt x="0" y="13716000"/>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94036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blem 0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0"/>
            <a:ext cx="24377650" cy="13716000"/>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2260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blem 0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3320716"/>
            <a:ext cx="24377650" cy="9633284"/>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228539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blem 0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744258E-2043-2647-B56D-CB9CF17182B4}"/>
              </a:ext>
            </a:extLst>
          </p:cNvPr>
          <p:cNvSpPr>
            <a:spLocks noGrp="1"/>
          </p:cNvSpPr>
          <p:nvPr>
            <p:ph type="pic" sz="quarter" idx="10"/>
          </p:nvPr>
        </p:nvSpPr>
        <p:spPr>
          <a:xfrm>
            <a:off x="1" y="0"/>
            <a:ext cx="13791645" cy="12954000"/>
          </a:xfrm>
          <a:custGeom>
            <a:avLst/>
            <a:gdLst>
              <a:gd name="connsiteX0" fmla="*/ 9153415 w 13791645"/>
              <a:gd name="connsiteY0" fmla="*/ 0 h 12954000"/>
              <a:gd name="connsiteX1" fmla="*/ 13791645 w 13791645"/>
              <a:gd name="connsiteY1" fmla="*/ 0 h 12954000"/>
              <a:gd name="connsiteX2" fmla="*/ 13791645 w 13791645"/>
              <a:gd name="connsiteY2" fmla="*/ 5166205 h 12954000"/>
              <a:gd name="connsiteX3" fmla="*/ 11472530 w 13791645"/>
              <a:gd name="connsiteY3" fmla="*/ 7485320 h 12954000"/>
              <a:gd name="connsiteX4" fmla="*/ 9153415 w 13791645"/>
              <a:gd name="connsiteY4" fmla="*/ 5166205 h 12954000"/>
              <a:gd name="connsiteX5" fmla="*/ 0 w 13791645"/>
              <a:gd name="connsiteY5" fmla="*/ 0 h 12954000"/>
              <a:gd name="connsiteX6" fmla="*/ 8898237 w 13791645"/>
              <a:gd name="connsiteY6" fmla="*/ 0 h 12954000"/>
              <a:gd name="connsiteX7" fmla="*/ 8898236 w 13791645"/>
              <a:gd name="connsiteY7" fmla="*/ 8504881 h 12954000"/>
              <a:gd name="connsiteX8" fmla="*/ 4449119 w 13791645"/>
              <a:gd name="connsiteY8" fmla="*/ 12954000 h 12954000"/>
              <a:gd name="connsiteX9" fmla="*/ 4449119 w 13791645"/>
              <a:gd name="connsiteY9" fmla="*/ 12953998 h 12954000"/>
              <a:gd name="connsiteX10" fmla="*/ 5788 w 13791645"/>
              <a:gd name="connsiteY10" fmla="*/ 8733831 h 12954000"/>
              <a:gd name="connsiteX11" fmla="*/ 0 w 13791645"/>
              <a:gd name="connsiteY11" fmla="*/ 8504923 h 129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91645" h="12954000">
                <a:moveTo>
                  <a:pt x="9153415" y="0"/>
                </a:moveTo>
                <a:lnTo>
                  <a:pt x="13791645" y="0"/>
                </a:lnTo>
                <a:lnTo>
                  <a:pt x="13791645" y="5166205"/>
                </a:lnTo>
                <a:cubicBezTo>
                  <a:pt x="13791645" y="6447017"/>
                  <a:pt x="12753342" y="7485320"/>
                  <a:pt x="11472530" y="7485320"/>
                </a:cubicBezTo>
                <a:cubicBezTo>
                  <a:pt x="10191718" y="7485320"/>
                  <a:pt x="9153415" y="6447017"/>
                  <a:pt x="9153415" y="5166205"/>
                </a:cubicBezTo>
                <a:close/>
                <a:moveTo>
                  <a:pt x="0" y="0"/>
                </a:moveTo>
                <a:lnTo>
                  <a:pt x="8898237" y="0"/>
                </a:lnTo>
                <a:lnTo>
                  <a:pt x="8898236" y="8504881"/>
                </a:lnTo>
                <a:cubicBezTo>
                  <a:pt x="8898236" y="10962062"/>
                  <a:pt x="6906299" y="12954000"/>
                  <a:pt x="4449119" y="12954000"/>
                </a:cubicBezTo>
                <a:lnTo>
                  <a:pt x="4449119" y="12953998"/>
                </a:lnTo>
                <a:cubicBezTo>
                  <a:pt x="2068724" y="12953998"/>
                  <a:pt x="124950" y="11084613"/>
                  <a:pt x="5788" y="8733831"/>
                </a:cubicBezTo>
                <a:lnTo>
                  <a:pt x="0" y="8504923"/>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94952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blem 0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529A620-B6D7-6249-AC3B-789F35CDDEA1}"/>
              </a:ext>
            </a:extLst>
          </p:cNvPr>
          <p:cNvSpPr>
            <a:spLocks noGrp="1"/>
          </p:cNvSpPr>
          <p:nvPr>
            <p:ph type="pic" sz="quarter" idx="10"/>
          </p:nvPr>
        </p:nvSpPr>
        <p:spPr>
          <a:xfrm>
            <a:off x="12188825" y="0"/>
            <a:ext cx="12188825" cy="13716000"/>
          </a:xfrm>
          <a:custGeom>
            <a:avLst/>
            <a:gdLst>
              <a:gd name="connsiteX0" fmla="*/ 0 w 12188825"/>
              <a:gd name="connsiteY0" fmla="*/ 4097959 h 13716000"/>
              <a:gd name="connsiteX1" fmla="*/ 309358 w 12188825"/>
              <a:gd name="connsiteY1" fmla="*/ 4105781 h 13716000"/>
              <a:gd name="connsiteX2" fmla="*/ 6011655 w 12188825"/>
              <a:gd name="connsiteY2" fmla="*/ 10109613 h 13716000"/>
              <a:gd name="connsiteX3" fmla="*/ 4817351 w 12188825"/>
              <a:gd name="connsiteY3" fmla="*/ 13706482 h 13716000"/>
              <a:gd name="connsiteX4" fmla="*/ 4809871 w 12188825"/>
              <a:gd name="connsiteY4" fmla="*/ 13716000 h 13716000"/>
              <a:gd name="connsiteX5" fmla="*/ 0 w 12188825"/>
              <a:gd name="connsiteY5" fmla="*/ 13716000 h 13716000"/>
              <a:gd name="connsiteX6" fmla="*/ 8606421 w 12188825"/>
              <a:gd name="connsiteY6" fmla="*/ 0 h 13716000"/>
              <a:gd name="connsiteX7" fmla="*/ 12188825 w 12188825"/>
              <a:gd name="connsiteY7" fmla="*/ 0 h 13716000"/>
              <a:gd name="connsiteX8" fmla="*/ 12188825 w 12188825"/>
              <a:gd name="connsiteY8" fmla="*/ 11044521 h 13716000"/>
              <a:gd name="connsiteX9" fmla="*/ 11880711 w 12188825"/>
              <a:gd name="connsiteY9" fmla="*/ 11052312 h 13716000"/>
              <a:gd name="connsiteX10" fmla="*/ 5869059 w 12188825"/>
              <a:gd name="connsiteY10" fmla="*/ 5040657 h 13716000"/>
              <a:gd name="connsiteX11" fmla="*/ 8519539 w 12188825"/>
              <a:gd name="connsiteY11" fmla="*/ 556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5" h="13716000">
                <a:moveTo>
                  <a:pt x="0" y="4097959"/>
                </a:moveTo>
                <a:lnTo>
                  <a:pt x="309358" y="4105781"/>
                </a:lnTo>
                <a:cubicBezTo>
                  <a:pt x="3485735" y="4266792"/>
                  <a:pt x="6011655" y="6893224"/>
                  <a:pt x="6011655" y="10109613"/>
                </a:cubicBezTo>
                <a:cubicBezTo>
                  <a:pt x="6011655" y="11458422"/>
                  <a:pt x="5567451" y="12703482"/>
                  <a:pt x="4817351" y="13706482"/>
                </a:cubicBezTo>
                <a:lnTo>
                  <a:pt x="4809871" y="13716000"/>
                </a:lnTo>
                <a:lnTo>
                  <a:pt x="0" y="13716000"/>
                </a:lnTo>
                <a:close/>
                <a:moveTo>
                  <a:pt x="8606421" y="0"/>
                </a:moveTo>
                <a:lnTo>
                  <a:pt x="12188825" y="0"/>
                </a:lnTo>
                <a:lnTo>
                  <a:pt x="12188825" y="11044521"/>
                </a:lnTo>
                <a:lnTo>
                  <a:pt x="11880711" y="11052312"/>
                </a:lnTo>
                <a:cubicBezTo>
                  <a:pt x="8560567" y="11052312"/>
                  <a:pt x="5869059" y="8360802"/>
                  <a:pt x="5869059" y="5040657"/>
                </a:cubicBezTo>
                <a:cubicBezTo>
                  <a:pt x="5869059" y="2965567"/>
                  <a:pt x="6920429" y="1136037"/>
                  <a:pt x="8519539" y="55699"/>
                </a:cubicBez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32724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blem 0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352F0C8-485A-FF4B-A4C6-67F6F149976C}"/>
              </a:ext>
            </a:extLst>
          </p:cNvPr>
          <p:cNvSpPr>
            <a:spLocks noGrp="1"/>
          </p:cNvSpPr>
          <p:nvPr>
            <p:ph type="pic" sz="quarter" idx="10"/>
          </p:nvPr>
        </p:nvSpPr>
        <p:spPr>
          <a:xfrm>
            <a:off x="0" y="6858000"/>
            <a:ext cx="24377650" cy="6858000"/>
          </a:xfrm>
          <a:prstGeom prst="rect">
            <a:avLst/>
          </a:pr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394834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blem 07">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EFB9380-AFEF-C24A-B6B0-C913C9A19F33}"/>
              </a:ext>
            </a:extLst>
          </p:cNvPr>
          <p:cNvSpPr>
            <a:spLocks noGrp="1"/>
          </p:cNvSpPr>
          <p:nvPr>
            <p:ph type="pic" sz="quarter" idx="10"/>
          </p:nvPr>
        </p:nvSpPr>
        <p:spPr>
          <a:xfrm>
            <a:off x="12188824" y="0"/>
            <a:ext cx="12188824" cy="13716000"/>
          </a:xfrm>
          <a:custGeom>
            <a:avLst/>
            <a:gdLst>
              <a:gd name="connsiteX0" fmla="*/ 9129544 w 12188824"/>
              <a:gd name="connsiteY0" fmla="*/ 5935250 h 13716000"/>
              <a:gd name="connsiteX1" fmla="*/ 12188824 w 12188824"/>
              <a:gd name="connsiteY1" fmla="*/ 5935250 h 13716000"/>
              <a:gd name="connsiteX2" fmla="*/ 12188824 w 12188824"/>
              <a:gd name="connsiteY2" fmla="*/ 13716000 h 13716000"/>
              <a:gd name="connsiteX3" fmla="*/ 6219212 w 12188824"/>
              <a:gd name="connsiteY3" fmla="*/ 13716000 h 13716000"/>
              <a:gd name="connsiteX4" fmla="*/ 6219212 w 12188824"/>
              <a:gd name="connsiteY4" fmla="*/ 11766884 h 13716000"/>
              <a:gd name="connsiteX5" fmla="*/ 8720472 w 12188824"/>
              <a:gd name="connsiteY5" fmla="*/ 11766884 h 13716000"/>
              <a:gd name="connsiteX6" fmla="*/ 9129544 w 12188824"/>
              <a:gd name="connsiteY6" fmla="*/ 11766884 h 13716000"/>
              <a:gd name="connsiteX7" fmla="*/ 9129544 w 12188824"/>
              <a:gd name="connsiteY7" fmla="*/ 11357811 h 13716000"/>
              <a:gd name="connsiteX8" fmla="*/ 0 w 12188824"/>
              <a:gd name="connsiteY8" fmla="*/ 0 h 13716000"/>
              <a:gd name="connsiteX9" fmla="*/ 8720472 w 12188824"/>
              <a:gd name="connsiteY9" fmla="*/ 0 h 13716000"/>
              <a:gd name="connsiteX10" fmla="*/ 8720472 w 12188824"/>
              <a:gd name="connsiteY10" fmla="*/ 11357811 h 13716000"/>
              <a:gd name="connsiteX11" fmla="*/ 0 w 12188824"/>
              <a:gd name="connsiteY11" fmla="*/ 1135781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4" h="13716000">
                <a:moveTo>
                  <a:pt x="9129544" y="5935250"/>
                </a:moveTo>
                <a:lnTo>
                  <a:pt x="12188824" y="5935250"/>
                </a:lnTo>
                <a:lnTo>
                  <a:pt x="12188824" y="13716000"/>
                </a:lnTo>
                <a:lnTo>
                  <a:pt x="6219212" y="13716000"/>
                </a:lnTo>
                <a:lnTo>
                  <a:pt x="6219212" y="11766884"/>
                </a:lnTo>
                <a:lnTo>
                  <a:pt x="8720472" y="11766884"/>
                </a:lnTo>
                <a:lnTo>
                  <a:pt x="9129544" y="11766884"/>
                </a:lnTo>
                <a:lnTo>
                  <a:pt x="9129544" y="11357811"/>
                </a:lnTo>
                <a:close/>
                <a:moveTo>
                  <a:pt x="0" y="0"/>
                </a:moveTo>
                <a:lnTo>
                  <a:pt x="8720472" y="0"/>
                </a:lnTo>
                <a:lnTo>
                  <a:pt x="8720472" y="11357811"/>
                </a:lnTo>
                <a:lnTo>
                  <a:pt x="0" y="11357811"/>
                </a:lnTo>
                <a:close/>
              </a:path>
            </a:pathLst>
          </a:custGeom>
          <a:solidFill>
            <a:schemeClr val="bg1">
              <a:lumMod val="95000"/>
            </a:schemeClr>
          </a:solidFill>
        </p:spPr>
        <p:txBody>
          <a:bodyPr wrap="square" anchor="ctr">
            <a:noAutofit/>
          </a:bodyPr>
          <a:lstStyle>
            <a:lvl1pPr marL="0" indent="0" algn="ctr">
              <a:buNone/>
              <a:defRPr/>
            </a:lvl1pPr>
          </a:lstStyle>
          <a:p>
            <a:endParaRPr lang="en-US"/>
          </a:p>
        </p:txBody>
      </p:sp>
    </p:spTree>
    <p:extLst>
      <p:ext uri="{BB962C8B-B14F-4D97-AF65-F5344CB8AC3E}">
        <p14:creationId xmlns:p14="http://schemas.microsoft.com/office/powerpoint/2010/main" val="282292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71C1-BC23-4CC9-867E-957DEBC2E9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7135D96-81B6-461B-A334-99F204D7FD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04B87F-86FE-4969-BF36-36F0EF55CDFE}"/>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5" name="Footer Placeholder 4">
            <a:extLst>
              <a:ext uri="{FF2B5EF4-FFF2-40B4-BE49-F238E27FC236}">
                <a16:creationId xmlns:a16="http://schemas.microsoft.com/office/drawing/2014/main" id="{162DCB38-F14E-4D02-9970-BBBC861147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D1401C-F64E-445C-B3D4-F1EB03A4376B}"/>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98865321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blem 08">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ED3007-3BB9-F247-B01F-1502B74B1360}"/>
              </a:ext>
            </a:extLst>
          </p:cNvPr>
          <p:cNvSpPr>
            <a:spLocks noGrp="1"/>
          </p:cNvSpPr>
          <p:nvPr>
            <p:ph type="pic" sz="quarter" idx="10"/>
          </p:nvPr>
        </p:nvSpPr>
        <p:spPr>
          <a:xfrm>
            <a:off x="0" y="0"/>
            <a:ext cx="10497312" cy="13716000"/>
          </a:xfrm>
          <a:custGeom>
            <a:avLst/>
            <a:gdLst>
              <a:gd name="connsiteX0" fmla="*/ 3145537 w 10497312"/>
              <a:gd name="connsiteY0" fmla="*/ 1316736 h 13862304"/>
              <a:gd name="connsiteX1" fmla="*/ 10497312 w 10497312"/>
              <a:gd name="connsiteY1" fmla="*/ 1316736 h 13862304"/>
              <a:gd name="connsiteX2" fmla="*/ 10497312 w 10497312"/>
              <a:gd name="connsiteY2" fmla="*/ 13862304 h 13862304"/>
              <a:gd name="connsiteX3" fmla="*/ 3145537 w 10497312"/>
              <a:gd name="connsiteY3" fmla="*/ 13862304 h 13862304"/>
              <a:gd name="connsiteX4" fmla="*/ 0 w 10497312"/>
              <a:gd name="connsiteY4" fmla="*/ 0 h 13862304"/>
              <a:gd name="connsiteX5" fmla="*/ 2706625 w 10497312"/>
              <a:gd name="connsiteY5" fmla="*/ 0 h 13862304"/>
              <a:gd name="connsiteX6" fmla="*/ 2706625 w 10497312"/>
              <a:gd name="connsiteY6" fmla="*/ 7936993 h 13862304"/>
              <a:gd name="connsiteX7" fmla="*/ 0 w 10497312"/>
              <a:gd name="connsiteY7" fmla="*/ 7936993 h 138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7312" h="13862304">
                <a:moveTo>
                  <a:pt x="3145537" y="1316736"/>
                </a:moveTo>
                <a:lnTo>
                  <a:pt x="10497312" y="1316736"/>
                </a:lnTo>
                <a:lnTo>
                  <a:pt x="10497312" y="13862304"/>
                </a:lnTo>
                <a:lnTo>
                  <a:pt x="3145537" y="13862304"/>
                </a:lnTo>
                <a:close/>
                <a:moveTo>
                  <a:pt x="0" y="0"/>
                </a:moveTo>
                <a:lnTo>
                  <a:pt x="2706625" y="0"/>
                </a:lnTo>
                <a:lnTo>
                  <a:pt x="2706625" y="7936993"/>
                </a:lnTo>
                <a:lnTo>
                  <a:pt x="0" y="7936993"/>
                </a:lnTo>
                <a:close/>
              </a:path>
            </a:pathLst>
          </a:cu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66754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blem 09">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ED3007-3BB9-F247-B01F-1502B74B1360}"/>
              </a:ext>
            </a:extLst>
          </p:cNvPr>
          <p:cNvSpPr>
            <a:spLocks noGrp="1"/>
          </p:cNvSpPr>
          <p:nvPr>
            <p:ph type="pic" sz="quarter" idx="10"/>
          </p:nvPr>
        </p:nvSpPr>
        <p:spPr>
          <a:xfrm>
            <a:off x="0" y="0"/>
            <a:ext cx="18525068" cy="13716000"/>
          </a:xfrm>
          <a:prstGeom prst="rtTriangle">
            <a:avLst/>
          </a:prstGeom>
          <a:solidFill>
            <a:schemeClr val="bg1">
              <a:lumMod val="95000"/>
            </a:schemeClr>
          </a:solidFill>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8656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3DD0-11D4-43BA-A970-5E12055BB3CE}"/>
              </a:ext>
            </a:extLst>
          </p:cNvPr>
          <p:cNvSpPr>
            <a:spLocks noGrp="1"/>
          </p:cNvSpPr>
          <p:nvPr>
            <p:ph type="title"/>
          </p:nvPr>
        </p:nvSpPr>
        <p:spPr>
          <a:xfrm>
            <a:off x="1663267" y="3419477"/>
            <a:ext cx="21025723" cy="5705474"/>
          </a:xfrm>
        </p:spPr>
        <p:txBody>
          <a:bodyPr anchor="b"/>
          <a:lstStyle>
            <a:lvl1pPr>
              <a:defRPr sz="11997"/>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82A7A90-3069-42ED-A491-9674729AD7E7}"/>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C99ED-D5A3-4121-AEFF-E9BA9A9A0FF0}"/>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5" name="Footer Placeholder 4">
            <a:extLst>
              <a:ext uri="{FF2B5EF4-FFF2-40B4-BE49-F238E27FC236}">
                <a16:creationId xmlns:a16="http://schemas.microsoft.com/office/drawing/2014/main" id="{D5F5203A-B39B-41AD-BA7E-50B8204FC1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6695F8-49BE-4305-A63C-6E771E1F0B77}"/>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9994314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1BE0-62D9-4063-A731-EDCD81F6071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2E97A4-3D3B-407A-8C18-0F2F472E5CB1}"/>
              </a:ext>
            </a:extLst>
          </p:cNvPr>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9DF53B1-31EF-44CB-80E3-832F2A1B4B9D}"/>
              </a:ext>
            </a:extLst>
          </p:cNvPr>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431FA3C-E692-4713-A4B2-2DA947D5C391}"/>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6" name="Footer Placeholder 5">
            <a:extLst>
              <a:ext uri="{FF2B5EF4-FFF2-40B4-BE49-F238E27FC236}">
                <a16:creationId xmlns:a16="http://schemas.microsoft.com/office/drawing/2014/main" id="{EE89A195-3D8E-4AF8-9F5C-1EB4EAF0C5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8AC082-18F4-412C-A86B-11DFDAEB3210}"/>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19204520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638A-599E-4C2F-B57D-2E32D26D825E}"/>
              </a:ext>
            </a:extLst>
          </p:cNvPr>
          <p:cNvSpPr>
            <a:spLocks noGrp="1"/>
          </p:cNvSpPr>
          <p:nvPr>
            <p:ph type="title"/>
          </p:nvPr>
        </p:nvSpPr>
        <p:spPr>
          <a:xfrm>
            <a:off x="1679139" y="730251"/>
            <a:ext cx="21025723" cy="2651126"/>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EC111FE-FF6B-4820-8A59-AEEE70413723}"/>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7371E1FB-E36C-4551-B843-AE201FB01D9A}"/>
              </a:ext>
            </a:extLst>
          </p:cNvPr>
          <p:cNvSpPr>
            <a:spLocks noGrp="1"/>
          </p:cNvSpPr>
          <p:nvPr>
            <p:ph sz="half" idx="2"/>
          </p:nvPr>
        </p:nvSpPr>
        <p:spPr>
          <a:xfrm>
            <a:off x="1679139" y="5010150"/>
            <a:ext cx="1031288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C156850-F58A-411D-9C6C-C4E564453C71}"/>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6DA70D9A-2C3F-411D-B61D-35595E2876C2}"/>
              </a:ext>
            </a:extLst>
          </p:cNvPr>
          <p:cNvSpPr>
            <a:spLocks noGrp="1"/>
          </p:cNvSpPr>
          <p:nvPr>
            <p:ph sz="quarter" idx="4"/>
          </p:nvPr>
        </p:nvSpPr>
        <p:spPr>
          <a:xfrm>
            <a:off x="12341186"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ABEC08D-AC41-415F-88A1-527FEE029D15}"/>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8" name="Footer Placeholder 7">
            <a:extLst>
              <a:ext uri="{FF2B5EF4-FFF2-40B4-BE49-F238E27FC236}">
                <a16:creationId xmlns:a16="http://schemas.microsoft.com/office/drawing/2014/main" id="{CDCE532A-3AFB-4CBC-806A-2A20E144564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7451C83-4B35-4538-ABB3-3CCE0D4D26B7}"/>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5657289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01D-D005-441B-A345-ECAC8CD231A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7A2E0C0-636E-435F-891C-CAD6BCB9F549}"/>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4" name="Footer Placeholder 3">
            <a:extLst>
              <a:ext uri="{FF2B5EF4-FFF2-40B4-BE49-F238E27FC236}">
                <a16:creationId xmlns:a16="http://schemas.microsoft.com/office/drawing/2014/main" id="{9D8CAC2A-5F88-4E68-98B2-4875C4202C9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9841CA6-509D-40ED-9721-022B63250598}"/>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4620746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53029-F76C-4322-89F5-783A11469504}"/>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3" name="Footer Placeholder 2">
            <a:extLst>
              <a:ext uri="{FF2B5EF4-FFF2-40B4-BE49-F238E27FC236}">
                <a16:creationId xmlns:a16="http://schemas.microsoft.com/office/drawing/2014/main" id="{57ACBA82-1FEB-4D60-A919-24BB5208558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D474301-3AC1-47C1-9D5A-02EF2E9A0229}"/>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394622850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A779-7B5C-41D0-A034-5D7F0E9CB754}"/>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1900A76-082F-45A5-8C32-9ACC4C216B0B}"/>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522F6DA-63A9-46E8-B274-51DD0DB67871}"/>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98F3C775-29C5-48D8-8642-C9D995AC8660}"/>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6" name="Footer Placeholder 5">
            <a:extLst>
              <a:ext uri="{FF2B5EF4-FFF2-40B4-BE49-F238E27FC236}">
                <a16:creationId xmlns:a16="http://schemas.microsoft.com/office/drawing/2014/main" id="{380AC20C-4A75-4FA4-BE8F-FE4A883F46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20DB72D-5C16-4857-9D1F-B358DEBA2418}"/>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5747411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B349-A07A-4E4D-A268-E86FF432CCB9}"/>
              </a:ext>
            </a:extLst>
          </p:cNvPr>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3C75614-142A-447A-9D83-135BF8051E1D}"/>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CA"/>
          </a:p>
        </p:txBody>
      </p:sp>
      <p:sp>
        <p:nvSpPr>
          <p:cNvPr id="4" name="Text Placeholder 3">
            <a:extLst>
              <a:ext uri="{FF2B5EF4-FFF2-40B4-BE49-F238E27FC236}">
                <a16:creationId xmlns:a16="http://schemas.microsoft.com/office/drawing/2014/main" id="{7DE8B0C5-4ABD-49CD-8631-BBB7F5B4453A}"/>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018BD88-3D53-46AF-A8EF-2EA74FC4A6E2}"/>
              </a:ext>
            </a:extLst>
          </p:cNvPr>
          <p:cNvSpPr>
            <a:spLocks noGrp="1"/>
          </p:cNvSpPr>
          <p:nvPr>
            <p:ph type="dt" sz="half" idx="10"/>
          </p:nvPr>
        </p:nvSpPr>
        <p:spPr/>
        <p:txBody>
          <a:bodyPr/>
          <a:lstStyle/>
          <a:p>
            <a:fld id="{FEDBA054-AE9F-4883-8C4F-B348041FA77B}" type="datetimeFigureOut">
              <a:rPr lang="en-CA" smtClean="0"/>
              <a:t>2022-04-20</a:t>
            </a:fld>
            <a:endParaRPr lang="en-CA"/>
          </a:p>
        </p:txBody>
      </p:sp>
      <p:sp>
        <p:nvSpPr>
          <p:cNvPr id="6" name="Footer Placeholder 5">
            <a:extLst>
              <a:ext uri="{FF2B5EF4-FFF2-40B4-BE49-F238E27FC236}">
                <a16:creationId xmlns:a16="http://schemas.microsoft.com/office/drawing/2014/main" id="{896CA9DF-11C0-4263-84D5-E9C7FF5135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FA2E88-47B3-4816-A995-46600C0A0918}"/>
              </a:ext>
            </a:extLst>
          </p:cNvPr>
          <p:cNvSpPr>
            <a:spLocks noGrp="1"/>
          </p:cNvSpPr>
          <p:nvPr>
            <p:ph type="sldNum" sz="quarter" idx="12"/>
          </p:nvPr>
        </p:nvSpPr>
        <p:spPr/>
        <p:txBody>
          <a:bodyPr/>
          <a:lstStyle/>
          <a:p>
            <a:fld id="{15CE048B-5DD3-411A-8D70-867662428171}" type="slidenum">
              <a:rPr lang="en-CA" smtClean="0"/>
              <a:t>‹#›</a:t>
            </a:fld>
            <a:endParaRPr lang="en-CA"/>
          </a:p>
        </p:txBody>
      </p:sp>
    </p:spTree>
    <p:extLst>
      <p:ext uri="{BB962C8B-B14F-4D97-AF65-F5344CB8AC3E}">
        <p14:creationId xmlns:p14="http://schemas.microsoft.com/office/powerpoint/2010/main" val="30006033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350F1-094A-48D8-B707-A017E398781C}"/>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3F16482-3460-46A8-961D-84D82CBD7F7A}"/>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0433D3-B830-4269-861A-0082ECC95315}"/>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FEDBA054-AE9F-4883-8C4F-B348041FA77B}" type="datetimeFigureOut">
              <a:rPr lang="en-CA" smtClean="0"/>
              <a:t>2022-04-20</a:t>
            </a:fld>
            <a:endParaRPr lang="en-CA"/>
          </a:p>
        </p:txBody>
      </p:sp>
      <p:sp>
        <p:nvSpPr>
          <p:cNvPr id="5" name="Footer Placeholder 4">
            <a:extLst>
              <a:ext uri="{FF2B5EF4-FFF2-40B4-BE49-F238E27FC236}">
                <a16:creationId xmlns:a16="http://schemas.microsoft.com/office/drawing/2014/main" id="{9BFF968E-3A76-4BF2-9FDA-5DB98633CD18}"/>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D55FF39-97BF-45FF-8847-96238C0A6EBF}"/>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15CE048B-5DD3-411A-8D70-867662428171}" type="slidenum">
              <a:rPr lang="en-CA" smtClean="0"/>
              <a:t>‹#›</a:t>
            </a:fld>
            <a:endParaRPr lang="en-CA"/>
          </a:p>
        </p:txBody>
      </p:sp>
    </p:spTree>
    <p:extLst>
      <p:ext uri="{BB962C8B-B14F-4D97-AF65-F5344CB8AC3E}">
        <p14:creationId xmlns:p14="http://schemas.microsoft.com/office/powerpoint/2010/main" val="76413941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19" r:id="rId13"/>
    <p:sldLayoutId id="2147484020" r:id="rId14"/>
    <p:sldLayoutId id="2147484021" r:id="rId15"/>
    <p:sldLayoutId id="2147484022" r:id="rId16"/>
    <p:sldLayoutId id="2147484023" r:id="rId17"/>
    <p:sldLayoutId id="2147484024" r:id="rId18"/>
    <p:sldLayoutId id="2147484025" r:id="rId19"/>
    <p:sldLayoutId id="2147484026" r:id="rId20"/>
    <p:sldLayoutId id="2147484027" r:id="rId21"/>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meetings.hubspot.com/jonathan372" TargetMode="External"/><Relationship Id="rId3" Type="http://schemas.openxmlformats.org/officeDocument/2006/relationships/hyperlink" Target="https://www.uwtgroup.com/en_us/products/point-level-measurement/vibration-level-switch.html" TargetMode="External"/><Relationship Id="rId7" Type="http://schemas.openxmlformats.org/officeDocument/2006/relationships/hyperlink" Target="mailto:jonathan@ratetechnology.com" TargetMode="External"/><Relationship Id="rId2" Type="http://schemas.openxmlformats.org/officeDocument/2006/relationships/hyperlink" Target="https://www.uwtgroup.com/en_us/products/point-level-measurement.html" TargetMode="External"/><Relationship Id="rId1" Type="http://schemas.openxmlformats.org/officeDocument/2006/relationships/slideLayout" Target="../slideLayouts/slideLayout12.xml"/><Relationship Id="rId6" Type="http://schemas.openxmlformats.org/officeDocument/2006/relationships/hyperlink" Target="http://www.ratetechnologysystems.com/" TargetMode="External"/><Relationship Id="rId5" Type="http://schemas.openxmlformats.org/officeDocument/2006/relationships/image" Target="../media/image1.png"/><Relationship Id="rId4" Type="http://schemas.openxmlformats.org/officeDocument/2006/relationships/hyperlink" Target="https://www.ratetechnologygroup.com/who-is-uwt-level-control"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meetings.hubspot.com/jonathan372" TargetMode="External"/><Relationship Id="rId13" Type="http://schemas.openxmlformats.org/officeDocument/2006/relationships/image" Target="../media/image6.png"/><Relationship Id="rId18" Type="http://schemas.openxmlformats.org/officeDocument/2006/relationships/image" Target="../media/image2.png"/><Relationship Id="rId3" Type="http://schemas.openxmlformats.org/officeDocument/2006/relationships/hyperlink" Target="https://www.uwtgroup.com/en_us/blog/post/vibrating-fork-series-for-process-solutions-in-different-industries" TargetMode="External"/><Relationship Id="rId7" Type="http://schemas.openxmlformats.org/officeDocument/2006/relationships/hyperlink" Target="https://l6zcbho8.paperform.co/" TargetMode="External"/><Relationship Id="rId12" Type="http://schemas.openxmlformats.org/officeDocument/2006/relationships/hyperlink" Target="https://www.uwtgroup.com/en/" TargetMode="External"/><Relationship Id="rId17" Type="http://schemas.openxmlformats.org/officeDocument/2006/relationships/image" Target="../media/image1.png"/><Relationship Id="rId2" Type="http://schemas.openxmlformats.org/officeDocument/2006/relationships/slideLayout" Target="../slideLayouts/slideLayout12.xml"/><Relationship Id="rId16" Type="http://schemas.openxmlformats.org/officeDocument/2006/relationships/hyperlink" Target="https://www.ratetechnologygroup.com/who-is-uwt-level-control" TargetMode="External"/><Relationship Id="rId1" Type="http://schemas.openxmlformats.org/officeDocument/2006/relationships/video" Target="https://www.youtube.com/embed/1jt6bZ-_rug?start=4&amp;feature=oembed" TargetMode="External"/><Relationship Id="rId6" Type="http://schemas.openxmlformats.org/officeDocument/2006/relationships/hyperlink" Target="https://fs.hubspotusercontent00.net/hubfs/6235608/UWT/VibraNivo/RTS%20VN4_Product%20Brochure.pdf" TargetMode="External"/><Relationship Id="rId11" Type="http://schemas.openxmlformats.org/officeDocument/2006/relationships/image" Target="../media/image5.jpeg"/><Relationship Id="rId5" Type="http://schemas.openxmlformats.org/officeDocument/2006/relationships/hyperlink" Target="https://fs.hubspotusercontent00.net/hubfs/6235608/UWT/VibraNivo/RTS%20Vibranivo%20Series%20VN%201000%202000%205000%206000%20Technical%20Information%20Compressed.pdf" TargetMode="External"/><Relationship Id="rId15" Type="http://schemas.openxmlformats.org/officeDocument/2006/relationships/image" Target="../media/image8.jpeg"/><Relationship Id="rId10" Type="http://schemas.openxmlformats.org/officeDocument/2006/relationships/image" Target="../media/image4.jpeg"/><Relationship Id="rId4" Type="http://schemas.openxmlformats.org/officeDocument/2006/relationships/hyperlink" Target="https://fs.hubspotusercontent00.net/hubfs/6235608/UWT/VibraNivo/RTS%20Vibranivo%202000%206000%20Product%20Information%20Compressed.pdf" TargetMode="External"/><Relationship Id="rId9" Type="http://schemas.openxmlformats.org/officeDocument/2006/relationships/image" Target="../media/image3.jpeg"/><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F1C4B-BA68-3A49-AA89-CB439E62D122}"/>
              </a:ext>
            </a:extLst>
          </p:cNvPr>
          <p:cNvSpPr/>
          <p:nvPr/>
        </p:nvSpPr>
        <p:spPr>
          <a:xfrm>
            <a:off x="1520825" y="6858000"/>
            <a:ext cx="5971660" cy="5078926"/>
          </a:xfrm>
          <a:prstGeom prst="rect">
            <a:avLst/>
          </a:prstGeom>
          <a:noFill/>
          <a:ln w="31750">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24" name="Rectangle 23">
            <a:extLst>
              <a:ext uri="{FF2B5EF4-FFF2-40B4-BE49-F238E27FC236}">
                <a16:creationId xmlns:a16="http://schemas.microsoft.com/office/drawing/2014/main" id="{061DBF30-7070-AD44-977F-0BCA12DC4F0B}"/>
              </a:ext>
            </a:extLst>
          </p:cNvPr>
          <p:cNvSpPr/>
          <p:nvPr/>
        </p:nvSpPr>
        <p:spPr>
          <a:xfrm>
            <a:off x="9202993" y="6791021"/>
            <a:ext cx="5971660" cy="5078926"/>
          </a:xfrm>
          <a:prstGeom prst="rect">
            <a:avLst/>
          </a:prstGeom>
          <a:noFill/>
          <a:ln w="31750">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25" name="Rectangle 24">
            <a:extLst>
              <a:ext uri="{FF2B5EF4-FFF2-40B4-BE49-F238E27FC236}">
                <a16:creationId xmlns:a16="http://schemas.microsoft.com/office/drawing/2014/main" id="{62D42E75-89E2-9949-BCD6-07DF1866BEAE}"/>
              </a:ext>
            </a:extLst>
          </p:cNvPr>
          <p:cNvSpPr/>
          <p:nvPr/>
        </p:nvSpPr>
        <p:spPr>
          <a:xfrm>
            <a:off x="16885165" y="6791021"/>
            <a:ext cx="5971660" cy="5078926"/>
          </a:xfrm>
          <a:prstGeom prst="rect">
            <a:avLst/>
          </a:prstGeom>
          <a:noFill/>
          <a:ln w="31750">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4" name="Rectangle 3">
            <a:extLst>
              <a:ext uri="{FF2B5EF4-FFF2-40B4-BE49-F238E27FC236}">
                <a16:creationId xmlns:a16="http://schemas.microsoft.com/office/drawing/2014/main" id="{68629BC1-65CF-4542-BD63-F0BD68FB8456}"/>
              </a:ext>
            </a:extLst>
          </p:cNvPr>
          <p:cNvSpPr/>
          <p:nvPr/>
        </p:nvSpPr>
        <p:spPr>
          <a:xfrm>
            <a:off x="0" y="3099393"/>
            <a:ext cx="24377650" cy="3357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10" name="TextBox 9">
            <a:extLst>
              <a:ext uri="{FF2B5EF4-FFF2-40B4-BE49-F238E27FC236}">
                <a16:creationId xmlns:a16="http://schemas.microsoft.com/office/drawing/2014/main" id="{CA64ADB4-3524-BA47-978D-0D818687B9CD}"/>
              </a:ext>
            </a:extLst>
          </p:cNvPr>
          <p:cNvSpPr txBox="1"/>
          <p:nvPr/>
        </p:nvSpPr>
        <p:spPr>
          <a:xfrm>
            <a:off x="2137756" y="7321528"/>
            <a:ext cx="4737794" cy="523220"/>
          </a:xfrm>
          <a:prstGeom prst="rect">
            <a:avLst/>
          </a:prstGeom>
          <a:noFill/>
        </p:spPr>
        <p:txBody>
          <a:bodyPr wrap="square" rtlCol="0" anchor="b">
            <a:spAutoFit/>
          </a:bodyPr>
          <a:lstStyle/>
          <a:p>
            <a:pPr algn="ctr"/>
            <a:r>
              <a:rPr lang="en-US" sz="2800" b="1" spc="-30" dirty="0">
                <a:solidFill>
                  <a:schemeClr val="tx2"/>
                </a:solidFill>
                <a:latin typeface="Poppins" pitchFamily="2" charset="77"/>
                <a:cs typeface="Poppins" pitchFamily="2" charset="77"/>
              </a:rPr>
              <a:t>The Challenge</a:t>
            </a:r>
          </a:p>
        </p:txBody>
      </p:sp>
      <p:sp>
        <p:nvSpPr>
          <p:cNvPr id="11" name="TextBox 10">
            <a:extLst>
              <a:ext uri="{FF2B5EF4-FFF2-40B4-BE49-F238E27FC236}">
                <a16:creationId xmlns:a16="http://schemas.microsoft.com/office/drawing/2014/main" id="{C13A3588-F1CB-9840-AE13-52C08012F9A4}"/>
              </a:ext>
            </a:extLst>
          </p:cNvPr>
          <p:cNvSpPr txBox="1"/>
          <p:nvPr/>
        </p:nvSpPr>
        <p:spPr>
          <a:xfrm>
            <a:off x="2137756" y="7887525"/>
            <a:ext cx="4737796" cy="2543389"/>
          </a:xfrm>
          <a:prstGeom prst="rect">
            <a:avLst/>
          </a:prstGeom>
          <a:noFill/>
        </p:spPr>
        <p:txBody>
          <a:bodyPr wrap="square" rtlCol="0">
            <a:spAutoFit/>
          </a:bodyPr>
          <a:lstStyle/>
          <a:p>
            <a:pPr>
              <a:lnSpc>
                <a:spcPct val="150000"/>
              </a:lnSpc>
            </a:pPr>
            <a:r>
              <a:rPr lang="en-CA" b="0" i="0" dirty="0">
                <a:solidFill>
                  <a:srgbClr val="828285"/>
                </a:solidFill>
                <a:effectLst/>
                <a:latin typeface="HelveticaNeueLTCom"/>
              </a:rPr>
              <a:t>A manufacturer of trucks for the cement industry looks for a reliable sensor to detect the max-level in the truck transporter. Different solids will be filled in this tanks. It should be a robust sensor for this harsh environment.</a:t>
            </a:r>
            <a:endParaRPr lang="en-US" sz="1800" spc="-20" dirty="0">
              <a:latin typeface="Poppins" pitchFamily="2" charset="77"/>
              <a:cs typeface="Poppins" pitchFamily="2" charset="77"/>
            </a:endParaRPr>
          </a:p>
        </p:txBody>
      </p:sp>
      <p:sp>
        <p:nvSpPr>
          <p:cNvPr id="17" name="TextBox 16">
            <a:extLst>
              <a:ext uri="{FF2B5EF4-FFF2-40B4-BE49-F238E27FC236}">
                <a16:creationId xmlns:a16="http://schemas.microsoft.com/office/drawing/2014/main" id="{72795748-D8FD-604E-B93F-6C56850BDD13}"/>
              </a:ext>
            </a:extLst>
          </p:cNvPr>
          <p:cNvSpPr txBox="1"/>
          <p:nvPr/>
        </p:nvSpPr>
        <p:spPr>
          <a:xfrm>
            <a:off x="9819926" y="7321528"/>
            <a:ext cx="4737794" cy="523220"/>
          </a:xfrm>
          <a:prstGeom prst="rect">
            <a:avLst/>
          </a:prstGeom>
          <a:noFill/>
        </p:spPr>
        <p:txBody>
          <a:bodyPr wrap="square" rtlCol="0" anchor="b">
            <a:spAutoFit/>
          </a:bodyPr>
          <a:lstStyle/>
          <a:p>
            <a:pPr algn="ctr"/>
            <a:r>
              <a:rPr lang="en-US" sz="2800" b="1" spc="-30" dirty="0">
                <a:solidFill>
                  <a:schemeClr val="tx2"/>
                </a:solidFill>
                <a:latin typeface="Poppins" pitchFamily="2" charset="77"/>
                <a:cs typeface="Poppins" pitchFamily="2" charset="77"/>
              </a:rPr>
              <a:t>Our Solution</a:t>
            </a:r>
          </a:p>
        </p:txBody>
      </p:sp>
      <p:sp>
        <p:nvSpPr>
          <p:cNvPr id="18" name="TextBox 17">
            <a:extLst>
              <a:ext uri="{FF2B5EF4-FFF2-40B4-BE49-F238E27FC236}">
                <a16:creationId xmlns:a16="http://schemas.microsoft.com/office/drawing/2014/main" id="{84A96B41-4818-CA49-8073-7CA5063BA090}"/>
              </a:ext>
            </a:extLst>
          </p:cNvPr>
          <p:cNvSpPr txBox="1"/>
          <p:nvPr/>
        </p:nvSpPr>
        <p:spPr>
          <a:xfrm>
            <a:off x="9609825" y="7887525"/>
            <a:ext cx="5210355" cy="3374385"/>
          </a:xfrm>
          <a:prstGeom prst="rect">
            <a:avLst/>
          </a:prstGeom>
          <a:noFill/>
        </p:spPr>
        <p:txBody>
          <a:bodyPr wrap="square" rtlCol="0">
            <a:spAutoFit/>
          </a:bodyPr>
          <a:lstStyle/>
          <a:p>
            <a:pPr>
              <a:lnSpc>
                <a:spcPct val="150000"/>
              </a:lnSpc>
            </a:pPr>
            <a:r>
              <a:rPr lang="en-CA" b="0" i="0" dirty="0">
                <a:solidFill>
                  <a:srgbClr val="828285"/>
                </a:solidFill>
                <a:effectLst/>
                <a:latin typeface="HelveticaNeueLTCom"/>
              </a:rPr>
              <a:t>The vibrating fork VN2020 is an ideal solution with high sensitivity regardless of dusty environment and limited installation space. This sensor is robust, has a stainless steel probe and an aluminum diecast housing. The switch is a plug and play sensor and simple in installation and commissioning. Universal voltage electronic and no calibration.</a:t>
            </a:r>
            <a:endParaRPr lang="en-US" sz="1800" spc="-20" dirty="0">
              <a:latin typeface="Poppins" pitchFamily="2" charset="77"/>
              <a:cs typeface="Poppins" pitchFamily="2" charset="77"/>
            </a:endParaRPr>
          </a:p>
        </p:txBody>
      </p:sp>
      <p:sp>
        <p:nvSpPr>
          <p:cNvPr id="22" name="TextBox 21">
            <a:extLst>
              <a:ext uri="{FF2B5EF4-FFF2-40B4-BE49-F238E27FC236}">
                <a16:creationId xmlns:a16="http://schemas.microsoft.com/office/drawing/2014/main" id="{7F23AC70-1CD8-BD40-83A9-274CCC90AC9C}"/>
              </a:ext>
            </a:extLst>
          </p:cNvPr>
          <p:cNvSpPr txBox="1"/>
          <p:nvPr/>
        </p:nvSpPr>
        <p:spPr>
          <a:xfrm>
            <a:off x="638355" y="4347233"/>
            <a:ext cx="23049781" cy="1846659"/>
          </a:xfrm>
          <a:prstGeom prst="rect">
            <a:avLst/>
          </a:prstGeom>
          <a:noFill/>
        </p:spPr>
        <p:txBody>
          <a:bodyPr wrap="square" rtlCol="0" anchor="ctr">
            <a:spAutoFit/>
          </a:bodyPr>
          <a:lstStyle/>
          <a:p>
            <a:pPr algn="l"/>
            <a:r>
              <a:rPr lang="en-CA" sz="2400" b="0" i="0" dirty="0">
                <a:solidFill>
                  <a:schemeClr val="bg1">
                    <a:lumMod val="50000"/>
                  </a:schemeClr>
                </a:solidFill>
                <a:effectLst/>
                <a:latin typeface="HelveticaNeue"/>
              </a:rPr>
              <a:t>The </a:t>
            </a:r>
            <a:r>
              <a:rPr lang="en-CA" sz="2400" b="0" i="0" dirty="0" err="1">
                <a:solidFill>
                  <a:schemeClr val="bg1">
                    <a:lumMod val="50000"/>
                  </a:schemeClr>
                </a:solidFill>
                <a:effectLst/>
                <a:latin typeface="HelveticaNeue"/>
              </a:rPr>
              <a:t>Vibranivo</a:t>
            </a:r>
            <a:r>
              <a:rPr lang="en-CA" sz="2400" b="0" i="0" baseline="30000" dirty="0">
                <a:solidFill>
                  <a:schemeClr val="bg1">
                    <a:lumMod val="50000"/>
                  </a:schemeClr>
                </a:solidFill>
                <a:effectLst/>
                <a:latin typeface="HelveticaNeue"/>
              </a:rPr>
              <a:t>®</a:t>
            </a:r>
            <a:r>
              <a:rPr lang="en-CA" sz="2400" b="0" i="0" dirty="0">
                <a:solidFill>
                  <a:schemeClr val="bg1">
                    <a:lumMod val="50000"/>
                  </a:schemeClr>
                </a:solidFill>
                <a:effectLst/>
                <a:latin typeface="HelveticaNeue"/>
              </a:rPr>
              <a:t> - vibrating fork for </a:t>
            </a:r>
            <a:r>
              <a:rPr lang="en-CA" sz="2400" b="0" i="0" u="none" strike="noStrike" dirty="0">
                <a:solidFill>
                  <a:schemeClr val="bg1">
                    <a:lumMod val="50000"/>
                  </a:schemeClr>
                </a:solidFill>
                <a:effectLst/>
                <a:latin typeface="HelveticaNeue"/>
                <a:hlinkClick r:id="rId2" tooltip="point level measurement">
                  <a:extLst>
                    <a:ext uri="{A12FA001-AC4F-418D-AE19-62706E023703}">
                      <ahyp:hlinkClr xmlns:ahyp="http://schemas.microsoft.com/office/drawing/2018/hyperlinkcolor" val="tx"/>
                    </a:ext>
                  </a:extLst>
                </a:hlinkClick>
              </a:rPr>
              <a:t>point level measurement</a:t>
            </a:r>
            <a:r>
              <a:rPr lang="en-CA" sz="2400" b="0" i="0" dirty="0">
                <a:solidFill>
                  <a:schemeClr val="bg1">
                    <a:lumMod val="50000"/>
                  </a:schemeClr>
                </a:solidFill>
                <a:effectLst/>
                <a:latin typeface="HelveticaNeue"/>
              </a:rPr>
              <a:t>, with its robust stainless steel extension and high sensitivity, is widely used in storage silos and process vessels. The </a:t>
            </a:r>
            <a:r>
              <a:rPr lang="en-CA" sz="2400" b="0" i="0" dirty="0" err="1">
                <a:solidFill>
                  <a:schemeClr val="bg1">
                    <a:lumMod val="50000"/>
                  </a:schemeClr>
                </a:solidFill>
                <a:effectLst/>
                <a:latin typeface="HelveticaNeue"/>
              </a:rPr>
              <a:t>Vibranivo</a:t>
            </a:r>
            <a:r>
              <a:rPr lang="en-CA" sz="2400" b="0" i="0" baseline="30000" dirty="0">
                <a:solidFill>
                  <a:schemeClr val="bg1">
                    <a:lumMod val="50000"/>
                  </a:schemeClr>
                </a:solidFill>
                <a:effectLst/>
                <a:latin typeface="HelveticaNeue"/>
              </a:rPr>
              <a:t>® </a:t>
            </a:r>
            <a:r>
              <a:rPr lang="en-CA" sz="2400" b="0" i="0" u="none" strike="noStrike" dirty="0">
                <a:solidFill>
                  <a:schemeClr val="bg1">
                    <a:lumMod val="50000"/>
                  </a:schemeClr>
                </a:solidFill>
                <a:effectLst/>
                <a:latin typeface="HelveticaNeue"/>
                <a:hlinkClick r:id="rId3" tooltip="vibration level switch">
                  <a:extLst>
                    <a:ext uri="{A12FA001-AC4F-418D-AE19-62706E023703}">
                      <ahyp:hlinkClr xmlns:ahyp="http://schemas.microsoft.com/office/drawing/2018/hyperlinkcolor" val="tx"/>
                    </a:ext>
                  </a:extLst>
                </a:hlinkClick>
              </a:rPr>
              <a:t>vibration level switch</a:t>
            </a:r>
            <a:r>
              <a:rPr lang="en-CA" sz="2400" b="0" i="0" dirty="0">
                <a:solidFill>
                  <a:schemeClr val="bg1">
                    <a:lumMod val="50000"/>
                  </a:schemeClr>
                </a:solidFill>
                <a:effectLst/>
                <a:latin typeface="HelveticaNeue"/>
              </a:rPr>
              <a:t> is robust, easy to operate and can, via its series range, be precisely configured for each application. Electronically stimulated </a:t>
            </a:r>
            <a:r>
              <a:rPr lang="en-CA" sz="2400" b="0" i="0" dirty="0" err="1">
                <a:solidFill>
                  <a:schemeClr val="bg1">
                    <a:lumMod val="50000"/>
                  </a:schemeClr>
                </a:solidFill>
                <a:effectLst/>
                <a:latin typeface="HelveticaNeue"/>
              </a:rPr>
              <a:t>piezos</a:t>
            </a:r>
            <a:r>
              <a:rPr lang="en-CA" sz="2400" b="0" i="0" dirty="0">
                <a:solidFill>
                  <a:schemeClr val="bg1">
                    <a:lumMod val="50000"/>
                  </a:schemeClr>
                </a:solidFill>
                <a:effectLst/>
                <a:latin typeface="HelveticaNeue"/>
              </a:rPr>
              <a:t> cause the fork to vibrate. As soon as the sensor is covered with material, the vibration is dampened and the resulting electrical current change causes the output signal to switch. Once the material level falls below the sensor, it is free to vibrate again and the output signal is reset.</a:t>
            </a:r>
          </a:p>
          <a:p>
            <a:pPr algn="l"/>
            <a:r>
              <a:rPr lang="en-CA" b="0" i="0" dirty="0">
                <a:solidFill>
                  <a:schemeClr val="bg1">
                    <a:lumMod val="50000"/>
                  </a:schemeClr>
                </a:solidFill>
                <a:effectLst/>
                <a:latin typeface="HelveticaNeue"/>
              </a:rPr>
              <a:t>International approvals for use in hazardous locations (gas and dust).</a:t>
            </a:r>
          </a:p>
        </p:txBody>
      </p:sp>
      <p:sp>
        <p:nvSpPr>
          <p:cNvPr id="19" name="Rectangle 1">
            <a:extLst>
              <a:ext uri="{FF2B5EF4-FFF2-40B4-BE49-F238E27FC236}">
                <a16:creationId xmlns:a16="http://schemas.microsoft.com/office/drawing/2014/main" id="{C60DC61E-F423-498D-A391-5D9AD52AEF41}"/>
              </a:ext>
            </a:extLst>
          </p:cNvPr>
          <p:cNvSpPr>
            <a:spLocks noChangeArrowheads="1"/>
          </p:cNvSpPr>
          <p:nvPr/>
        </p:nvSpPr>
        <p:spPr bwMode="auto">
          <a:xfrm>
            <a:off x="15083033" y="1469237"/>
            <a:ext cx="9095813" cy="1796579"/>
          </a:xfrm>
          <a:prstGeom prst="rect">
            <a:avLst/>
          </a:prstGeom>
          <a:noFill/>
          <a:ln>
            <a:noFill/>
          </a:ln>
          <a:effectLst/>
        </p:spPr>
        <p:txBody>
          <a:bodyPr vert="horz" wrap="square" lIns="0" tIns="0" rIns="0" bIns="2094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727C77"/>
                </a:solidFill>
                <a:effectLst/>
                <a:latin typeface="HelveticaNeue"/>
              </a:rPr>
              <a:t>Vibranivo</a:t>
            </a:r>
            <a:r>
              <a:rPr kumimoji="0" lang="en-US" altLang="en-US" sz="900" b="0" i="0" u="none" strike="noStrike" cap="none" normalizeH="0" baseline="30000" dirty="0">
                <a:ln>
                  <a:noFill/>
                </a:ln>
                <a:solidFill>
                  <a:srgbClr val="727C77"/>
                </a:solidFill>
                <a:effectLst/>
                <a:latin typeface="HelveticaNeue"/>
              </a:rPr>
              <a:t>®</a:t>
            </a:r>
            <a:r>
              <a:rPr kumimoji="0" lang="en-US" altLang="en-US" sz="2800" b="0" i="0" u="none" strike="noStrike" cap="none" normalizeH="0" baseline="0" dirty="0">
                <a:ln>
                  <a:noFill/>
                </a:ln>
                <a:solidFill>
                  <a:srgbClr val="727C77"/>
                </a:solidFill>
                <a:effectLst/>
                <a:latin typeface="HelveticaNeue"/>
              </a:rPr>
              <a:t> - VN2000 Series | Vibration Level Switch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dirty="0">
              <a:ln>
                <a:noFill/>
              </a:ln>
              <a:solidFill>
                <a:srgbClr val="727C77"/>
              </a:solidFill>
              <a:effectLst/>
              <a:latin typeface="Helvetica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3200" b="0" i="0" u="none" strike="noStrike" cap="none" normalizeH="0" baseline="0" dirty="0">
                <a:ln>
                  <a:noFill/>
                </a:ln>
                <a:solidFill>
                  <a:srgbClr val="4DADB5"/>
                </a:solidFill>
                <a:effectLst/>
                <a:latin typeface="HelveticaNeue"/>
              </a:rPr>
              <a:t>Point Level Detection</a:t>
            </a:r>
            <a:br>
              <a:rPr kumimoji="0" lang="en-CA" altLang="en-US" sz="3200" b="0" i="0" u="none" strike="noStrike" cap="none" normalizeH="0" baseline="0" dirty="0">
                <a:ln>
                  <a:noFill/>
                </a:ln>
                <a:solidFill>
                  <a:srgbClr val="4DADB5"/>
                </a:solidFill>
                <a:effectLst/>
                <a:latin typeface="HelveticaNeue"/>
              </a:rPr>
            </a:br>
            <a:r>
              <a:rPr kumimoji="0" lang="en-CA" altLang="en-US" sz="3200" b="0" i="0" u="none" strike="noStrike" cap="none" normalizeH="0" baseline="0" dirty="0">
                <a:ln>
                  <a:noFill/>
                </a:ln>
                <a:solidFill>
                  <a:srgbClr val="4DADB5"/>
                </a:solidFill>
                <a:effectLst/>
                <a:latin typeface="HelveticaNeue"/>
              </a:rPr>
              <a:t>in Truck to detect cement powder level</a:t>
            </a:r>
            <a:endParaRPr kumimoji="0" lang="en-US" altLang="en-US" sz="3200" b="0" i="0" u="none" strike="noStrike" cap="none" normalizeH="0" baseline="0" dirty="0">
              <a:ln>
                <a:noFill/>
              </a:ln>
              <a:solidFill>
                <a:srgbClr val="4DADB5"/>
              </a:solidFill>
              <a:effectLst/>
              <a:latin typeface="Arial" panose="020B0604020202020204" pitchFamily="34" charset="0"/>
            </a:endParaRPr>
          </a:p>
        </p:txBody>
      </p:sp>
      <p:sp>
        <p:nvSpPr>
          <p:cNvPr id="23" name="TextBox 22">
            <a:extLst>
              <a:ext uri="{FF2B5EF4-FFF2-40B4-BE49-F238E27FC236}">
                <a16:creationId xmlns:a16="http://schemas.microsoft.com/office/drawing/2014/main" id="{3FA91FCD-116B-447A-B97D-41E43508CDD2}"/>
              </a:ext>
            </a:extLst>
          </p:cNvPr>
          <p:cNvSpPr txBox="1"/>
          <p:nvPr/>
        </p:nvSpPr>
        <p:spPr>
          <a:xfrm>
            <a:off x="17471456" y="7321528"/>
            <a:ext cx="4737794" cy="523220"/>
          </a:xfrm>
          <a:prstGeom prst="rect">
            <a:avLst/>
          </a:prstGeom>
          <a:noFill/>
        </p:spPr>
        <p:txBody>
          <a:bodyPr wrap="square" rtlCol="0" anchor="b">
            <a:spAutoFit/>
          </a:bodyPr>
          <a:lstStyle/>
          <a:p>
            <a:pPr algn="ctr"/>
            <a:r>
              <a:rPr lang="en-US" sz="2800" b="1" spc="-30" dirty="0">
                <a:solidFill>
                  <a:schemeClr val="tx2"/>
                </a:solidFill>
                <a:latin typeface="Poppins" pitchFamily="2" charset="77"/>
                <a:cs typeface="Poppins" pitchFamily="2" charset="77"/>
              </a:rPr>
              <a:t>Optimal Product Solution</a:t>
            </a:r>
          </a:p>
        </p:txBody>
      </p:sp>
      <p:sp>
        <p:nvSpPr>
          <p:cNvPr id="26" name="TextBox 25">
            <a:extLst>
              <a:ext uri="{FF2B5EF4-FFF2-40B4-BE49-F238E27FC236}">
                <a16:creationId xmlns:a16="http://schemas.microsoft.com/office/drawing/2014/main" id="{F71E002C-CEC2-4EF9-AA45-4186848C3776}"/>
              </a:ext>
            </a:extLst>
          </p:cNvPr>
          <p:cNvSpPr txBox="1"/>
          <p:nvPr/>
        </p:nvSpPr>
        <p:spPr>
          <a:xfrm>
            <a:off x="17471456" y="7887525"/>
            <a:ext cx="4737796" cy="2961580"/>
          </a:xfrm>
          <a:prstGeom prst="rect">
            <a:avLst/>
          </a:prstGeom>
          <a:noFill/>
        </p:spPr>
        <p:txBody>
          <a:bodyPr wrap="square" rtlCol="0">
            <a:spAutoFit/>
          </a:bodyPr>
          <a:lstStyle/>
          <a:p>
            <a:pPr>
              <a:lnSpc>
                <a:spcPct val="150000"/>
              </a:lnSpc>
            </a:pPr>
            <a:r>
              <a:rPr lang="en-US" sz="1800" spc="-20" dirty="0">
                <a:latin typeface="Poppins" pitchFamily="2" charset="77"/>
                <a:cs typeface="Poppins" pitchFamily="2" charset="77"/>
              </a:rPr>
              <a:t>VN 2020</a:t>
            </a:r>
          </a:p>
          <a:p>
            <a:pPr>
              <a:lnSpc>
                <a:spcPct val="150000"/>
              </a:lnSpc>
            </a:pPr>
            <a:r>
              <a:rPr lang="en-US" sz="1800" spc="-20" dirty="0">
                <a:latin typeface="Poppins" pitchFamily="2" charset="77"/>
                <a:cs typeface="Poppins" pitchFamily="2" charset="77"/>
              </a:rPr>
              <a:t>Full, Demand, Empty Detector</a:t>
            </a:r>
          </a:p>
          <a:p>
            <a:pPr>
              <a:lnSpc>
                <a:spcPct val="150000"/>
              </a:lnSpc>
            </a:pPr>
            <a:r>
              <a:rPr lang="en-US" sz="1800" spc="-20" dirty="0">
                <a:latin typeface="Poppins" pitchFamily="2" charset="77"/>
                <a:cs typeface="Poppins" pitchFamily="2" charset="77"/>
              </a:rPr>
              <a:t>Short version</a:t>
            </a:r>
          </a:p>
          <a:p>
            <a:pPr marL="285750" indent="-285750">
              <a:lnSpc>
                <a:spcPct val="150000"/>
              </a:lnSpc>
              <a:buFont typeface="Arial" panose="020B0604020202020204" pitchFamily="34" charset="0"/>
              <a:buChar char="•"/>
            </a:pPr>
            <a:r>
              <a:rPr lang="en-US" sz="1800" spc="-20" dirty="0">
                <a:latin typeface="Poppins" pitchFamily="2" charset="77"/>
                <a:cs typeface="Poppins" pitchFamily="2" charset="77"/>
              </a:rPr>
              <a:t>Installation vertically, horizontally and oblique installation.</a:t>
            </a:r>
          </a:p>
          <a:p>
            <a:pPr marL="285750" indent="-285750">
              <a:lnSpc>
                <a:spcPct val="150000"/>
              </a:lnSpc>
              <a:buFont typeface="Arial" panose="020B0604020202020204" pitchFamily="34" charset="0"/>
              <a:buChar char="•"/>
            </a:pPr>
            <a:r>
              <a:rPr lang="en-US" spc="-20" dirty="0">
                <a:latin typeface="Poppins" pitchFamily="2" charset="77"/>
                <a:cs typeface="Poppins" pitchFamily="2" charset="77"/>
              </a:rPr>
              <a:t>Compact extension length: 235 mm</a:t>
            </a:r>
          </a:p>
          <a:p>
            <a:pPr marL="285750" indent="-285750">
              <a:lnSpc>
                <a:spcPct val="150000"/>
              </a:lnSpc>
              <a:buFont typeface="Arial" panose="020B0604020202020204" pitchFamily="34" charset="0"/>
              <a:buChar char="•"/>
            </a:pPr>
            <a:r>
              <a:rPr lang="en-US" sz="1800" spc="-20" dirty="0">
                <a:latin typeface="Poppins" pitchFamily="2" charset="77"/>
                <a:cs typeface="Poppins" pitchFamily="2" charset="77"/>
              </a:rPr>
              <a:t>High sensitivity from 5g/l</a:t>
            </a:r>
          </a:p>
        </p:txBody>
      </p:sp>
      <p:pic>
        <p:nvPicPr>
          <p:cNvPr id="27" name="Picture 26" descr="Logo, company name&#10;&#10;Description automatically generated">
            <a:hlinkClick r:id="rId4"/>
            <a:extLst>
              <a:ext uri="{FF2B5EF4-FFF2-40B4-BE49-F238E27FC236}">
                <a16:creationId xmlns:a16="http://schemas.microsoft.com/office/drawing/2014/main" id="{1F81198B-AE52-476A-A742-A4BA8ADEB5A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11570" y="12228972"/>
            <a:ext cx="1419193" cy="1089878"/>
          </a:xfrm>
          <a:prstGeom prst="rect">
            <a:avLst/>
          </a:prstGeom>
        </p:spPr>
      </p:pic>
      <p:sp>
        <p:nvSpPr>
          <p:cNvPr id="28" name="TextBox 27">
            <a:extLst>
              <a:ext uri="{FF2B5EF4-FFF2-40B4-BE49-F238E27FC236}">
                <a16:creationId xmlns:a16="http://schemas.microsoft.com/office/drawing/2014/main" id="{38715917-9867-46EA-8B30-5D7902D60966}"/>
              </a:ext>
            </a:extLst>
          </p:cNvPr>
          <p:cNvSpPr txBox="1"/>
          <p:nvPr/>
        </p:nvSpPr>
        <p:spPr>
          <a:xfrm>
            <a:off x="4194851" y="12635411"/>
            <a:ext cx="16819095" cy="461665"/>
          </a:xfrm>
          <a:prstGeom prst="rect">
            <a:avLst/>
          </a:prstGeom>
          <a:noFill/>
        </p:spPr>
        <p:txBody>
          <a:bodyPr wrap="square" rtlCol="0">
            <a:spAutoFit/>
          </a:bodyPr>
          <a:lstStyle/>
          <a:p>
            <a:r>
              <a:rPr lang="en-CA" sz="2400" dirty="0"/>
              <a:t>905-607-3240, Ext. 500 | 905-609-0192 | </a:t>
            </a:r>
            <a:r>
              <a:rPr lang="en-CA" sz="2400" dirty="0">
                <a:hlinkClick r:id="rId6"/>
              </a:rPr>
              <a:t>www.ratetechnologysystems.com</a:t>
            </a:r>
            <a:r>
              <a:rPr lang="en-CA" sz="2400" dirty="0"/>
              <a:t> | </a:t>
            </a:r>
            <a:r>
              <a:rPr lang="en-CA" sz="2400" dirty="0">
                <a:hlinkClick r:id="rId7"/>
              </a:rPr>
              <a:t>jonathan@ratetechnology.com</a:t>
            </a:r>
            <a:r>
              <a:rPr lang="en-CA" sz="2400" dirty="0"/>
              <a:t> | </a:t>
            </a:r>
            <a:r>
              <a:rPr lang="en-CA" sz="2400" dirty="0">
                <a:hlinkClick r:id="rId8"/>
              </a:rPr>
              <a:t>Book Online Meeting</a:t>
            </a:r>
            <a:endParaRPr lang="en-CA" sz="2400" dirty="0"/>
          </a:p>
        </p:txBody>
      </p:sp>
      <p:sp>
        <p:nvSpPr>
          <p:cNvPr id="20" name="TextBox 19">
            <a:extLst>
              <a:ext uri="{FF2B5EF4-FFF2-40B4-BE49-F238E27FC236}">
                <a16:creationId xmlns:a16="http://schemas.microsoft.com/office/drawing/2014/main" id="{132FE50C-FB12-4CDC-81D3-CC121998731C}"/>
              </a:ext>
            </a:extLst>
          </p:cNvPr>
          <p:cNvSpPr txBox="1"/>
          <p:nvPr/>
        </p:nvSpPr>
        <p:spPr>
          <a:xfrm>
            <a:off x="6094562" y="6673334"/>
            <a:ext cx="12189124" cy="369332"/>
          </a:xfrm>
          <a:prstGeom prst="rect">
            <a:avLst/>
          </a:prstGeom>
          <a:noFill/>
        </p:spPr>
        <p:txBody>
          <a:bodyPr wrap="square">
            <a:spAutoFit/>
          </a:bodyPr>
          <a:lstStyle/>
          <a:p>
            <a:endParaRPr lang="en-CA" dirty="0"/>
          </a:p>
        </p:txBody>
      </p:sp>
      <p:sp>
        <p:nvSpPr>
          <p:cNvPr id="29" name="TextBox 28">
            <a:extLst>
              <a:ext uri="{FF2B5EF4-FFF2-40B4-BE49-F238E27FC236}">
                <a16:creationId xmlns:a16="http://schemas.microsoft.com/office/drawing/2014/main" id="{7BB8D2EF-80E4-4D0B-BA24-6543BA1B68DC}"/>
              </a:ext>
            </a:extLst>
          </p:cNvPr>
          <p:cNvSpPr txBox="1"/>
          <p:nvPr/>
        </p:nvSpPr>
        <p:spPr>
          <a:xfrm>
            <a:off x="6094562" y="6673334"/>
            <a:ext cx="12189124" cy="369332"/>
          </a:xfrm>
          <a:prstGeom prst="rect">
            <a:avLst/>
          </a:prstGeom>
          <a:noFill/>
        </p:spPr>
        <p:txBody>
          <a:bodyPr wrap="square">
            <a:spAutoFit/>
          </a:bodyPr>
          <a:lstStyle/>
          <a:p>
            <a:endParaRPr lang="en-CA" dirty="0"/>
          </a:p>
        </p:txBody>
      </p:sp>
      <p:pic>
        <p:nvPicPr>
          <p:cNvPr id="3" name="Picture 2" descr="A picture containing map&#10;&#10;Description automatically generated">
            <a:extLst>
              <a:ext uri="{FF2B5EF4-FFF2-40B4-BE49-F238E27FC236}">
                <a16:creationId xmlns:a16="http://schemas.microsoft.com/office/drawing/2014/main" id="{FAD44322-028E-4356-9094-EBD160942DFA}"/>
              </a:ext>
            </a:extLst>
          </p:cNvPr>
          <p:cNvPicPr>
            <a:picLocks noChangeAspect="1"/>
          </p:cNvPicPr>
          <p:nvPr/>
        </p:nvPicPr>
        <p:blipFill>
          <a:blip r:embed="rId9"/>
          <a:stretch>
            <a:fillRect/>
          </a:stretch>
        </p:blipFill>
        <p:spPr>
          <a:xfrm>
            <a:off x="0" y="-1"/>
            <a:ext cx="15302899" cy="4454955"/>
          </a:xfrm>
          <a:prstGeom prst="rect">
            <a:avLst/>
          </a:prstGeom>
        </p:spPr>
      </p:pic>
    </p:spTree>
    <p:extLst>
      <p:ext uri="{BB962C8B-B14F-4D97-AF65-F5344CB8AC3E}">
        <p14:creationId xmlns:p14="http://schemas.microsoft.com/office/powerpoint/2010/main" val="349870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6BB7C-D40F-5340-93D8-53F5BBB32B00}"/>
              </a:ext>
            </a:extLst>
          </p:cNvPr>
          <p:cNvSpPr/>
          <p:nvPr/>
        </p:nvSpPr>
        <p:spPr>
          <a:xfrm>
            <a:off x="0" y="8978206"/>
            <a:ext cx="24377650" cy="4737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oppins" pitchFamily="2" charset="77"/>
            </a:endParaRPr>
          </a:p>
        </p:txBody>
      </p:sp>
      <p:sp>
        <p:nvSpPr>
          <p:cNvPr id="6" name="TextBox 5">
            <a:extLst>
              <a:ext uri="{FF2B5EF4-FFF2-40B4-BE49-F238E27FC236}">
                <a16:creationId xmlns:a16="http://schemas.microsoft.com/office/drawing/2014/main" id="{DD9A074B-E28C-F042-9E69-6943A629AFAD}"/>
              </a:ext>
            </a:extLst>
          </p:cNvPr>
          <p:cNvSpPr txBox="1"/>
          <p:nvPr/>
        </p:nvSpPr>
        <p:spPr>
          <a:xfrm>
            <a:off x="2137757" y="4127783"/>
            <a:ext cx="4737796" cy="972061"/>
          </a:xfrm>
          <a:prstGeom prst="rect">
            <a:avLst/>
          </a:prstGeom>
          <a:noFill/>
        </p:spPr>
        <p:txBody>
          <a:bodyPr wrap="square" rtlCol="0">
            <a:spAutoFit/>
          </a:bodyPr>
          <a:lstStyle/>
          <a:p>
            <a:pPr algn="ctr">
              <a:lnSpc>
                <a:spcPts val="3600"/>
              </a:lnSpc>
            </a:pPr>
            <a:r>
              <a:rPr lang="en-US" sz="2800" spc="-20" dirty="0" err="1">
                <a:latin typeface="Poppins" pitchFamily="2" charset="77"/>
                <a:cs typeface="Poppins" pitchFamily="2" charset="77"/>
              </a:rPr>
              <a:t>Vibranivo</a:t>
            </a:r>
            <a:r>
              <a:rPr lang="en-US" sz="2800" spc="-20" dirty="0">
                <a:latin typeface="Poppins" pitchFamily="2" charset="77"/>
                <a:cs typeface="Poppins" pitchFamily="2" charset="77"/>
              </a:rPr>
              <a:t>®</a:t>
            </a:r>
          </a:p>
          <a:p>
            <a:pPr algn="ctr">
              <a:lnSpc>
                <a:spcPts val="3600"/>
              </a:lnSpc>
            </a:pPr>
            <a:r>
              <a:rPr lang="en-US" sz="2000" spc="-20" dirty="0">
                <a:latin typeface="Poppins" pitchFamily="2" charset="77"/>
                <a:cs typeface="Poppins" pitchFamily="2" charset="77"/>
              </a:rPr>
              <a:t>Vibration Fork Point Level Switch</a:t>
            </a:r>
          </a:p>
        </p:txBody>
      </p:sp>
      <p:sp>
        <p:nvSpPr>
          <p:cNvPr id="11" name="TextBox 10">
            <a:extLst>
              <a:ext uri="{FF2B5EF4-FFF2-40B4-BE49-F238E27FC236}">
                <a16:creationId xmlns:a16="http://schemas.microsoft.com/office/drawing/2014/main" id="{52D0E638-47C6-AD44-A90E-4BF7694FFAD5}"/>
              </a:ext>
            </a:extLst>
          </p:cNvPr>
          <p:cNvSpPr txBox="1"/>
          <p:nvPr/>
        </p:nvSpPr>
        <p:spPr>
          <a:xfrm>
            <a:off x="9819927" y="4127783"/>
            <a:ext cx="4737796" cy="992579"/>
          </a:xfrm>
          <a:prstGeom prst="rect">
            <a:avLst/>
          </a:prstGeom>
          <a:noFill/>
        </p:spPr>
        <p:txBody>
          <a:bodyPr wrap="square" rtlCol="0">
            <a:spAutoFit/>
          </a:bodyPr>
          <a:lstStyle/>
          <a:p>
            <a:pPr algn="ctr">
              <a:lnSpc>
                <a:spcPts val="3600"/>
              </a:lnSpc>
            </a:pPr>
            <a:r>
              <a:rPr lang="en-CA" sz="2400" b="0" i="0" dirty="0">
                <a:solidFill>
                  <a:srgbClr val="727C77"/>
                </a:solidFill>
                <a:effectLst/>
                <a:latin typeface="HelveticaNeue"/>
                <a:hlinkClick r:id="rId3"/>
              </a:rPr>
              <a:t>Vibrating fork series for process solutions in different industries</a:t>
            </a:r>
            <a:endParaRPr lang="en-US" sz="2400" spc="-20" dirty="0">
              <a:latin typeface="Poppins" pitchFamily="2" charset="77"/>
              <a:cs typeface="Poppins" pitchFamily="2" charset="77"/>
            </a:endParaRPr>
          </a:p>
        </p:txBody>
      </p:sp>
      <p:sp>
        <p:nvSpPr>
          <p:cNvPr id="13" name="TextBox 12">
            <a:extLst>
              <a:ext uri="{FF2B5EF4-FFF2-40B4-BE49-F238E27FC236}">
                <a16:creationId xmlns:a16="http://schemas.microsoft.com/office/drawing/2014/main" id="{F3286D59-0D82-8844-AE10-9CB50770BA04}"/>
              </a:ext>
            </a:extLst>
          </p:cNvPr>
          <p:cNvSpPr txBox="1"/>
          <p:nvPr/>
        </p:nvSpPr>
        <p:spPr>
          <a:xfrm>
            <a:off x="17502097" y="4127783"/>
            <a:ext cx="5012846" cy="2371418"/>
          </a:xfrm>
          <a:prstGeom prst="rect">
            <a:avLst/>
          </a:prstGeom>
          <a:noFill/>
        </p:spPr>
        <p:txBody>
          <a:bodyPr wrap="square" rtlCol="0">
            <a:spAutoFit/>
          </a:bodyPr>
          <a:lstStyle/>
          <a:p>
            <a:pPr>
              <a:lnSpc>
                <a:spcPts val="3600"/>
              </a:lnSpc>
            </a:pPr>
            <a:r>
              <a:rPr lang="en-US" sz="2400" spc="-20" dirty="0">
                <a:latin typeface="Poppins" pitchFamily="2" charset="77"/>
                <a:cs typeface="Poppins" pitchFamily="2" charset="77"/>
              </a:rPr>
              <a:t>&gt;&gt; </a:t>
            </a:r>
            <a:r>
              <a:rPr lang="en-US" sz="2400" spc="-20" dirty="0">
                <a:latin typeface="Poppins" pitchFamily="2" charset="77"/>
                <a:cs typeface="Poppins" pitchFamily="2" charset="77"/>
                <a:hlinkClick r:id="rId4"/>
              </a:rPr>
              <a:t>Product Sheet</a:t>
            </a:r>
            <a:endParaRPr lang="en-US" sz="2400" spc="-20" dirty="0">
              <a:latin typeface="Poppins" pitchFamily="2" charset="77"/>
              <a:cs typeface="Poppins" pitchFamily="2" charset="77"/>
            </a:endParaRPr>
          </a:p>
          <a:p>
            <a:pPr>
              <a:lnSpc>
                <a:spcPts val="3600"/>
              </a:lnSpc>
            </a:pPr>
            <a:r>
              <a:rPr lang="en-US" sz="2400" spc="-20" dirty="0">
                <a:latin typeface="Poppins" pitchFamily="2" charset="77"/>
                <a:cs typeface="Poppins" pitchFamily="2" charset="77"/>
              </a:rPr>
              <a:t>&gt;&gt; </a:t>
            </a:r>
            <a:r>
              <a:rPr lang="en-US" sz="2400" spc="-20" dirty="0">
                <a:latin typeface="Poppins" pitchFamily="2" charset="77"/>
                <a:cs typeface="Poppins" pitchFamily="2" charset="77"/>
                <a:hlinkClick r:id="rId5"/>
              </a:rPr>
              <a:t>Technical Sheet</a:t>
            </a:r>
            <a:endParaRPr lang="en-US" sz="2400" spc="-20" dirty="0">
              <a:latin typeface="Poppins" pitchFamily="2" charset="77"/>
              <a:cs typeface="Poppins" pitchFamily="2" charset="77"/>
            </a:endParaRPr>
          </a:p>
          <a:p>
            <a:pPr>
              <a:lnSpc>
                <a:spcPts val="3600"/>
              </a:lnSpc>
            </a:pPr>
            <a:r>
              <a:rPr lang="en-US" sz="2400" spc="-20" dirty="0">
                <a:latin typeface="Poppins" pitchFamily="2" charset="77"/>
                <a:cs typeface="Poppins" pitchFamily="2" charset="77"/>
              </a:rPr>
              <a:t>&gt;&gt; </a:t>
            </a:r>
            <a:r>
              <a:rPr lang="en-US" sz="2400" spc="-20" dirty="0" err="1">
                <a:latin typeface="Poppins" pitchFamily="2" charset="77"/>
                <a:cs typeface="Poppins" pitchFamily="2" charset="77"/>
                <a:hlinkClick r:id="rId6"/>
              </a:rPr>
              <a:t>Vibranivo</a:t>
            </a:r>
            <a:r>
              <a:rPr lang="en-US" sz="2400" spc="-20" dirty="0">
                <a:latin typeface="Poppins" pitchFamily="2" charset="77"/>
                <a:cs typeface="Poppins" pitchFamily="2" charset="77"/>
                <a:hlinkClick r:id="rId6"/>
              </a:rPr>
              <a:t>® Brochure</a:t>
            </a:r>
            <a:endParaRPr lang="en-US" sz="2400" spc="-20" dirty="0">
              <a:latin typeface="Poppins" pitchFamily="2" charset="77"/>
              <a:cs typeface="Poppins" pitchFamily="2" charset="77"/>
            </a:endParaRPr>
          </a:p>
          <a:p>
            <a:pPr>
              <a:lnSpc>
                <a:spcPts val="3600"/>
              </a:lnSpc>
            </a:pPr>
            <a:r>
              <a:rPr lang="en-US" sz="2400" spc="-20" dirty="0">
                <a:latin typeface="Poppins" pitchFamily="2" charset="77"/>
                <a:cs typeface="Poppins" pitchFamily="2" charset="77"/>
              </a:rPr>
              <a:t>&gt;&gt; </a:t>
            </a:r>
            <a:r>
              <a:rPr lang="en-US" sz="2400" spc="-20" dirty="0">
                <a:latin typeface="Poppins" pitchFamily="2" charset="77"/>
                <a:cs typeface="Poppins" pitchFamily="2" charset="77"/>
                <a:hlinkClick r:id="rId7"/>
              </a:rPr>
              <a:t>Submit Project Scope Online</a:t>
            </a:r>
            <a:endParaRPr lang="en-US" sz="2400" spc="-20" dirty="0">
              <a:latin typeface="Poppins" pitchFamily="2" charset="77"/>
              <a:cs typeface="Poppins" pitchFamily="2" charset="77"/>
            </a:endParaRPr>
          </a:p>
          <a:p>
            <a:pPr>
              <a:lnSpc>
                <a:spcPts val="3600"/>
              </a:lnSpc>
            </a:pPr>
            <a:r>
              <a:rPr lang="en-US" sz="2400" spc="-20" dirty="0">
                <a:latin typeface="Poppins" pitchFamily="2" charset="77"/>
                <a:cs typeface="Poppins" pitchFamily="2" charset="77"/>
              </a:rPr>
              <a:t>&gt;&gt; </a:t>
            </a:r>
            <a:r>
              <a:rPr lang="en-US" sz="2400" spc="-20" dirty="0">
                <a:latin typeface="Poppins" pitchFamily="2" charset="77"/>
                <a:cs typeface="Poppins" pitchFamily="2" charset="77"/>
                <a:hlinkClick r:id="rId8"/>
              </a:rPr>
              <a:t>Book Online Meeting</a:t>
            </a:r>
            <a:endParaRPr lang="en-US" sz="2400" spc="-20" dirty="0">
              <a:latin typeface="Poppins" pitchFamily="2" charset="77"/>
              <a:cs typeface="Poppins" pitchFamily="2" charset="77"/>
            </a:endParaRPr>
          </a:p>
        </p:txBody>
      </p:sp>
      <p:pic>
        <p:nvPicPr>
          <p:cNvPr id="2" name="Online Media 1" title="VibraNivo">
            <a:hlinkClick r:id="" action="ppaction://media"/>
            <a:extLst>
              <a:ext uri="{FF2B5EF4-FFF2-40B4-BE49-F238E27FC236}">
                <a16:creationId xmlns:a16="http://schemas.microsoft.com/office/drawing/2014/main" id="{27F5DF8C-8741-4EEC-B442-4C95570D3D0F}"/>
              </a:ext>
            </a:extLst>
          </p:cNvPr>
          <p:cNvPicPr>
            <a:picLocks noRot="1" noChangeAspect="1"/>
          </p:cNvPicPr>
          <p:nvPr>
            <a:videoFile r:link="rId1"/>
          </p:nvPr>
        </p:nvPicPr>
        <p:blipFill>
          <a:blip r:embed="rId9"/>
          <a:stretch>
            <a:fillRect/>
          </a:stretch>
        </p:blipFill>
        <p:spPr>
          <a:xfrm>
            <a:off x="1796714" y="848232"/>
            <a:ext cx="5419881" cy="3062233"/>
          </a:xfrm>
          <a:prstGeom prst="rect">
            <a:avLst/>
          </a:prstGeom>
        </p:spPr>
      </p:pic>
      <p:pic>
        <p:nvPicPr>
          <p:cNvPr id="18" name="Picture 10" descr="Vibrating fork series for process solutions in different industries ">
            <a:hlinkClick r:id="rId3"/>
            <a:extLst>
              <a:ext uri="{FF2B5EF4-FFF2-40B4-BE49-F238E27FC236}">
                <a16:creationId xmlns:a16="http://schemas.microsoft.com/office/drawing/2014/main" id="{65D3B44E-AC28-488A-8CA5-C05C7FA3ABCE}"/>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903911" y="821667"/>
            <a:ext cx="4569828" cy="3105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lue colored book">
            <a:extLst>
              <a:ext uri="{FF2B5EF4-FFF2-40B4-BE49-F238E27FC236}">
                <a16:creationId xmlns:a16="http://schemas.microsoft.com/office/drawing/2014/main" id="{FA48EBF4-EA8A-47CD-BC34-5D6C8D8E6A0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7544089" y="821667"/>
            <a:ext cx="4653812" cy="3115362"/>
          </a:xfrm>
          <a:prstGeom prst="rect">
            <a:avLst/>
          </a:prstGeom>
        </p:spPr>
      </p:pic>
      <p:pic>
        <p:nvPicPr>
          <p:cNvPr id="19" name="Picture 18" descr="A picture containing text, weapon, projector&#10;&#10;Description automatically generated">
            <a:hlinkClick r:id="rId12"/>
            <a:extLst>
              <a:ext uri="{FF2B5EF4-FFF2-40B4-BE49-F238E27FC236}">
                <a16:creationId xmlns:a16="http://schemas.microsoft.com/office/drawing/2014/main" id="{DCD753AC-0BEF-4043-AAAC-5DF553329192}"/>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125837" y="9969719"/>
            <a:ext cx="6838507" cy="3420000"/>
          </a:xfrm>
          <a:prstGeom prst="rect">
            <a:avLst/>
          </a:prstGeom>
        </p:spPr>
      </p:pic>
      <p:sp>
        <p:nvSpPr>
          <p:cNvPr id="21" name="TextBox 20">
            <a:extLst>
              <a:ext uri="{FF2B5EF4-FFF2-40B4-BE49-F238E27FC236}">
                <a16:creationId xmlns:a16="http://schemas.microsoft.com/office/drawing/2014/main" id="{C58B8C95-62E5-4D53-A23A-6AA02B0B8FE6}"/>
              </a:ext>
            </a:extLst>
          </p:cNvPr>
          <p:cNvSpPr txBox="1"/>
          <p:nvPr/>
        </p:nvSpPr>
        <p:spPr>
          <a:xfrm>
            <a:off x="8751498" y="10205744"/>
            <a:ext cx="6983083" cy="2862322"/>
          </a:xfrm>
          <a:prstGeom prst="rect">
            <a:avLst/>
          </a:prstGeom>
          <a:noFill/>
        </p:spPr>
        <p:txBody>
          <a:bodyPr wrap="square">
            <a:spAutoFit/>
          </a:bodyPr>
          <a:lstStyle/>
          <a:p>
            <a:pPr algn="l"/>
            <a:r>
              <a:rPr lang="en-CA" sz="2400" b="1" i="0" dirty="0">
                <a:solidFill>
                  <a:schemeClr val="bg1">
                    <a:lumMod val="50000"/>
                  </a:schemeClr>
                </a:solidFill>
                <a:effectLst/>
                <a:latin typeface="Arial" panose="020B0604020202020204" pitchFamily="34" charset="0"/>
                <a:cs typeface="Arial" panose="020B0604020202020204" pitchFamily="34" charset="0"/>
              </a:rPr>
              <a:t>Application Area</a:t>
            </a:r>
          </a:p>
          <a:p>
            <a:endParaRPr lang="en-CA" sz="1600" b="0" i="0" dirty="0">
              <a:solidFill>
                <a:schemeClr val="bg1">
                  <a:lumMod val="50000"/>
                </a:schemeClr>
              </a:solidFill>
              <a:effectLst/>
              <a:latin typeface="Arial" panose="020B0604020202020204" pitchFamily="34" charset="0"/>
              <a:cs typeface="Arial" panose="020B0604020202020204" pitchFamily="34" charset="0"/>
            </a:endParaRPr>
          </a:p>
          <a:p>
            <a:r>
              <a:rPr lang="en-CA" sz="2000" b="0" i="0" dirty="0">
                <a:solidFill>
                  <a:schemeClr val="bg1">
                    <a:lumMod val="50000"/>
                  </a:schemeClr>
                </a:solidFill>
                <a:effectLst/>
                <a:latin typeface="Arial" panose="020B0604020202020204" pitchFamily="34" charset="0"/>
                <a:cs typeface="Arial" panose="020B0604020202020204" pitchFamily="34" charset="0"/>
              </a:rPr>
              <a:t>The vibrating fork </a:t>
            </a:r>
            <a:r>
              <a:rPr lang="en-CA" sz="2000" b="0" i="0" dirty="0" err="1">
                <a:solidFill>
                  <a:schemeClr val="bg1">
                    <a:lumMod val="50000"/>
                  </a:schemeClr>
                </a:solidFill>
                <a:effectLst/>
                <a:latin typeface="Arial" panose="020B0604020202020204" pitchFamily="34" charset="0"/>
                <a:cs typeface="Arial" panose="020B0604020202020204" pitchFamily="34" charset="0"/>
              </a:rPr>
              <a:t>Vibranivo</a:t>
            </a:r>
            <a:r>
              <a:rPr lang="en-CA" sz="2000" b="0" i="0" baseline="30000" dirty="0">
                <a:solidFill>
                  <a:schemeClr val="bg1">
                    <a:lumMod val="50000"/>
                  </a:schemeClr>
                </a:solidFill>
                <a:effectLst/>
                <a:latin typeface="Arial" panose="020B0604020202020204" pitchFamily="34" charset="0"/>
                <a:cs typeface="Arial" panose="020B0604020202020204" pitchFamily="34" charset="0"/>
              </a:rPr>
              <a:t>®</a:t>
            </a:r>
            <a:r>
              <a:rPr lang="en-CA" sz="2000" b="0" i="0" dirty="0">
                <a:solidFill>
                  <a:schemeClr val="bg1">
                    <a:lumMod val="50000"/>
                  </a:schemeClr>
                </a:solidFill>
                <a:effectLst/>
                <a:latin typeface="Arial" panose="020B0604020202020204" pitchFamily="34" charset="0"/>
                <a:cs typeface="Arial" panose="020B0604020202020204" pitchFamily="34" charset="0"/>
              </a:rPr>
              <a:t> </a:t>
            </a:r>
            <a:r>
              <a:rPr lang="en-CA" sz="2000" b="0" i="0">
                <a:solidFill>
                  <a:schemeClr val="bg1">
                    <a:lumMod val="50000"/>
                  </a:schemeClr>
                </a:solidFill>
                <a:effectLst/>
                <a:latin typeface="Arial" panose="020B0604020202020204" pitchFamily="34" charset="0"/>
                <a:cs typeface="Arial" panose="020B0604020202020204" pitchFamily="34" charset="0"/>
              </a:rPr>
              <a:t>VN 2020 </a:t>
            </a:r>
            <a:r>
              <a:rPr lang="en-CA" sz="2000" b="0" i="0" dirty="0">
                <a:solidFill>
                  <a:schemeClr val="bg1">
                    <a:lumMod val="50000"/>
                  </a:schemeClr>
                </a:solidFill>
                <a:effectLst/>
                <a:latin typeface="Arial" panose="020B0604020202020204" pitchFamily="34" charset="0"/>
                <a:cs typeface="Arial" panose="020B0604020202020204" pitchFamily="34" charset="0"/>
              </a:rPr>
              <a:t>is used in storage and process vessels as a full, demand, and empty detector in many dry and free flowing bulk solids. Due to its high sensitivity, the probe is particularly suitable for use in very light bulk solids. The high surface quality of the stainless steel probe also makes it ideal for use in applications with hygienic requirements.</a:t>
            </a:r>
          </a:p>
        </p:txBody>
      </p:sp>
      <p:sp>
        <p:nvSpPr>
          <p:cNvPr id="22" name="TextBox 21">
            <a:extLst>
              <a:ext uri="{FF2B5EF4-FFF2-40B4-BE49-F238E27FC236}">
                <a16:creationId xmlns:a16="http://schemas.microsoft.com/office/drawing/2014/main" id="{682D0726-5F1C-41EC-9D2B-4C5454460FCF}"/>
              </a:ext>
            </a:extLst>
          </p:cNvPr>
          <p:cNvSpPr txBox="1"/>
          <p:nvPr/>
        </p:nvSpPr>
        <p:spPr>
          <a:xfrm>
            <a:off x="16268730" y="10205744"/>
            <a:ext cx="6983083" cy="3201967"/>
          </a:xfrm>
          <a:prstGeom prst="rect">
            <a:avLst/>
          </a:prstGeom>
          <a:noFill/>
        </p:spPr>
        <p:txBody>
          <a:bodyPr wrap="square">
            <a:spAutoFit/>
          </a:bodyPr>
          <a:lstStyle/>
          <a:p>
            <a:pPr algn="l"/>
            <a:r>
              <a:rPr lang="en-CA" sz="2400" b="1" i="0" dirty="0">
                <a:solidFill>
                  <a:schemeClr val="bg1">
                    <a:lumMod val="50000"/>
                  </a:schemeClr>
                </a:solidFill>
                <a:effectLst/>
                <a:latin typeface="Arial" panose="020B0604020202020204" pitchFamily="34" charset="0"/>
                <a:cs typeface="Arial" panose="020B0604020202020204" pitchFamily="34" charset="0"/>
              </a:rPr>
              <a:t>Your Benefit</a:t>
            </a:r>
          </a:p>
          <a:p>
            <a:endParaRPr lang="en-CA" sz="1600" b="0" i="0" dirty="0">
              <a:solidFill>
                <a:schemeClr val="bg1">
                  <a:lumMod val="50000"/>
                </a:schemeClr>
              </a:solidFill>
              <a:effectLst/>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CA" sz="2000" b="0" i="0" dirty="0">
                <a:solidFill>
                  <a:schemeClr val="bg1">
                    <a:lumMod val="50000"/>
                  </a:schemeClr>
                </a:solidFill>
                <a:effectLst/>
                <a:latin typeface="Arial" panose="020B0604020202020204" pitchFamily="34" charset="0"/>
                <a:cs typeface="Arial" panose="020B0604020202020204" pitchFamily="34" charset="0"/>
              </a:rPr>
              <a:t>Maintenance-free sensor for use in many bulk materials.</a:t>
            </a:r>
          </a:p>
          <a:p>
            <a:pPr marL="342900" indent="-342900" algn="l">
              <a:lnSpc>
                <a:spcPct val="150000"/>
              </a:lnSpc>
              <a:buFont typeface="Arial" panose="020B0604020202020204" pitchFamily="34" charset="0"/>
              <a:buChar char="•"/>
            </a:pPr>
            <a:r>
              <a:rPr lang="en-CA" sz="2000" b="0" i="0" dirty="0">
                <a:solidFill>
                  <a:schemeClr val="bg1">
                    <a:lumMod val="50000"/>
                  </a:schemeClr>
                </a:solidFill>
                <a:effectLst/>
                <a:latin typeface="Arial" panose="020B0604020202020204" pitchFamily="34" charset="0"/>
                <a:cs typeface="Arial" panose="020B0604020202020204" pitchFamily="34" charset="0"/>
              </a:rPr>
              <a:t>Particularly suitable for very light bulk solids</a:t>
            </a:r>
          </a:p>
          <a:p>
            <a:pPr marL="342900" indent="-342900" algn="l">
              <a:lnSpc>
                <a:spcPct val="150000"/>
              </a:lnSpc>
              <a:buFont typeface="Arial" panose="020B0604020202020204" pitchFamily="34" charset="0"/>
              <a:buChar char="•"/>
            </a:pPr>
            <a:r>
              <a:rPr lang="en-CA" sz="2000" dirty="0">
                <a:solidFill>
                  <a:schemeClr val="bg1">
                    <a:lumMod val="50000"/>
                  </a:schemeClr>
                </a:solidFill>
                <a:latin typeface="Arial" panose="020B0604020202020204" pitchFamily="34" charset="0"/>
                <a:cs typeface="Arial" panose="020B0604020202020204" pitchFamily="34" charset="0"/>
              </a:rPr>
              <a:t>Extension is completely made of stainless steel</a:t>
            </a:r>
          </a:p>
          <a:p>
            <a:pPr marL="342900" indent="-342900" algn="l">
              <a:lnSpc>
                <a:spcPct val="150000"/>
              </a:lnSpc>
              <a:buFont typeface="Arial" panose="020B0604020202020204" pitchFamily="34" charset="0"/>
              <a:buChar char="•"/>
            </a:pPr>
            <a:r>
              <a:rPr lang="en-CA" sz="2000" b="0" i="0" dirty="0">
                <a:solidFill>
                  <a:schemeClr val="bg1">
                    <a:lumMod val="50000"/>
                  </a:schemeClr>
                </a:solidFill>
                <a:effectLst/>
                <a:latin typeface="Arial" panose="020B0604020202020204" pitchFamily="34" charset="0"/>
                <a:cs typeface="Arial" panose="020B0604020202020204" pitchFamily="34" charset="0"/>
              </a:rPr>
              <a:t>Plug and play level limit switch without calibration</a:t>
            </a:r>
          </a:p>
          <a:p>
            <a:pPr marL="342900" indent="-342900" algn="l">
              <a:lnSpc>
                <a:spcPct val="150000"/>
              </a:lnSpc>
              <a:buFont typeface="Arial" panose="020B0604020202020204" pitchFamily="34" charset="0"/>
              <a:buChar char="•"/>
            </a:pPr>
            <a:endParaRPr lang="en-CA" sz="3200" dirty="0">
              <a:solidFill>
                <a:schemeClr val="bg1">
                  <a:lumMod val="50000"/>
                </a:schemeClr>
              </a:solidFill>
              <a:latin typeface="Arial" panose="020B0604020202020204" pitchFamily="34" charset="0"/>
              <a:cs typeface="Arial" panose="020B0604020202020204" pitchFamily="34" charset="0"/>
            </a:endParaRPr>
          </a:p>
        </p:txBody>
      </p:sp>
      <p:pic>
        <p:nvPicPr>
          <p:cNvPr id="26" name="Picture 25" descr="A close-up of a syringe&#10;&#10;Description automatically generated with low confidence">
            <a:extLst>
              <a:ext uri="{FF2B5EF4-FFF2-40B4-BE49-F238E27FC236}">
                <a16:creationId xmlns:a16="http://schemas.microsoft.com/office/drawing/2014/main" id="{84E67C62-4CE5-4537-83C7-CA3BE2B04C4A}"/>
              </a:ext>
            </a:extLst>
          </p:cNvPr>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00570" y="5453612"/>
            <a:ext cx="4323136" cy="4323136"/>
          </a:xfrm>
          <a:prstGeom prst="rect">
            <a:avLst/>
          </a:prstGeom>
        </p:spPr>
      </p:pic>
      <p:pic>
        <p:nvPicPr>
          <p:cNvPr id="28" name="Picture 27">
            <a:extLst>
              <a:ext uri="{FF2B5EF4-FFF2-40B4-BE49-F238E27FC236}">
                <a16:creationId xmlns:a16="http://schemas.microsoft.com/office/drawing/2014/main" id="{29F3E59F-1E03-4DB1-AEFF-76FF613D1932}"/>
              </a:ext>
            </a:extLst>
          </p:cNvPr>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37717" y="4296401"/>
            <a:ext cx="4323136" cy="4323136"/>
          </a:xfrm>
          <a:prstGeom prst="rect">
            <a:avLst/>
          </a:prstGeom>
        </p:spPr>
      </p:pic>
      <p:pic>
        <p:nvPicPr>
          <p:cNvPr id="20" name="Picture 19" descr="Logo, company name&#10;&#10;Description automatically generated">
            <a:hlinkClick r:id="rId16"/>
            <a:extLst>
              <a:ext uri="{FF2B5EF4-FFF2-40B4-BE49-F238E27FC236}">
                <a16:creationId xmlns:a16="http://schemas.microsoft.com/office/drawing/2014/main" id="{38A14C46-348F-4889-8649-113793BD27ED}"/>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2491825" y="12271143"/>
            <a:ext cx="1419193" cy="1089878"/>
          </a:xfrm>
          <a:prstGeom prst="rect">
            <a:avLst/>
          </a:prstGeom>
        </p:spPr>
      </p:pic>
      <p:pic>
        <p:nvPicPr>
          <p:cNvPr id="24" name="Picture 23" descr="A picture containing map&#10;&#10;Description automatically generated">
            <a:extLst>
              <a:ext uri="{FF2B5EF4-FFF2-40B4-BE49-F238E27FC236}">
                <a16:creationId xmlns:a16="http://schemas.microsoft.com/office/drawing/2014/main" id="{72BAECFC-6E68-462A-810A-C330DEBE4EE4}"/>
              </a:ext>
            </a:extLst>
          </p:cNvPr>
          <p:cNvPicPr>
            <a:picLocks noChangeAspect="1"/>
          </p:cNvPicPr>
          <p:nvPr/>
        </p:nvPicPr>
        <p:blipFill>
          <a:blip r:embed="rId18"/>
          <a:stretch>
            <a:fillRect/>
          </a:stretch>
        </p:blipFill>
        <p:spPr>
          <a:xfrm>
            <a:off x="3577" y="5357196"/>
            <a:ext cx="15503543" cy="4513366"/>
          </a:xfrm>
          <a:prstGeom prst="rect">
            <a:avLst/>
          </a:prstGeom>
        </p:spPr>
      </p:pic>
    </p:spTree>
    <p:extLst>
      <p:ext uri="{BB962C8B-B14F-4D97-AF65-F5344CB8AC3E}">
        <p14:creationId xmlns:p14="http://schemas.microsoft.com/office/powerpoint/2010/main" val="30158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82806</TotalTime>
  <Words>450</Words>
  <Application>Microsoft Office PowerPoint</Application>
  <PresentationFormat>Custom</PresentationFormat>
  <Paragraphs>34</Paragraphs>
  <Slides>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Poppins</vt:lpstr>
      <vt:lpstr>Calibri Light</vt:lpstr>
      <vt:lpstr>Arial</vt:lpstr>
      <vt:lpstr>HelveticaNeue</vt:lpstr>
      <vt:lpstr>Calibri</vt:lpstr>
      <vt:lpstr>HelveticaNeueLTCom</vt:lpstr>
      <vt:lpstr>Office Theme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Penny French</dc:creator>
  <cp:keywords/>
  <dc:description/>
  <cp:lastModifiedBy>Penny French</cp:lastModifiedBy>
  <cp:revision>9742</cp:revision>
  <cp:lastPrinted>2022-01-28T16:37:26Z</cp:lastPrinted>
  <dcterms:created xsi:type="dcterms:W3CDTF">2014-11-12T21:47:38Z</dcterms:created>
  <dcterms:modified xsi:type="dcterms:W3CDTF">2022-04-20T15:40:32Z</dcterms:modified>
  <cp:category/>
</cp:coreProperties>
</file>